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handoutMasterIdLst>
    <p:handoutMasterId r:id="rId28"/>
  </p:handoutMasterIdLst>
  <p:sldIdLst>
    <p:sldId id="580" r:id="rId3"/>
    <p:sldId id="581" r:id="rId4"/>
    <p:sldId id="483" r:id="rId5"/>
    <p:sldId id="573" r:id="rId6"/>
    <p:sldId id="574" r:id="rId7"/>
    <p:sldId id="588" r:id="rId8"/>
    <p:sldId id="584" r:id="rId9"/>
    <p:sldId id="585" r:id="rId10"/>
    <p:sldId id="586" r:id="rId11"/>
    <p:sldId id="516" r:id="rId12"/>
    <p:sldId id="517" r:id="rId13"/>
    <p:sldId id="380" r:id="rId14"/>
    <p:sldId id="304" r:id="rId15"/>
    <p:sldId id="320" r:id="rId16"/>
    <p:sldId id="310" r:id="rId17"/>
    <p:sldId id="576" r:id="rId18"/>
    <p:sldId id="520" r:id="rId19"/>
    <p:sldId id="578" r:id="rId20"/>
    <p:sldId id="577" r:id="rId21"/>
    <p:sldId id="579" r:id="rId22"/>
    <p:sldId id="567" r:id="rId23"/>
    <p:sldId id="559" r:id="rId24"/>
    <p:sldId id="587" r:id="rId25"/>
    <p:sldId id="589" r:id="rId26"/>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6" autoAdjust="0"/>
    <p:restoredTop sz="86412" autoAdjust="0"/>
  </p:normalViewPr>
  <p:slideViewPr>
    <p:cSldViewPr>
      <p:cViewPr varScale="1">
        <p:scale>
          <a:sx n="81" d="100"/>
          <a:sy n="81" d="100"/>
        </p:scale>
        <p:origin x="556"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CE47923-C551-465D-908C-CB46D67CCAFB}" type="datetimeFigureOut">
              <a:rPr lang="en-US" smtClean="0"/>
              <a:t>7/3/2020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0A76F91-B386-40A6-B6AE-F10195B3A186}" type="slidenum">
              <a:rPr lang="en-US" smtClean="0"/>
              <a:t>‹Nr.›</a:t>
            </a:fld>
            <a:endParaRPr lang="en-US"/>
          </a:p>
        </p:txBody>
      </p:sp>
    </p:spTree>
    <p:extLst>
      <p:ext uri="{BB962C8B-B14F-4D97-AF65-F5344CB8AC3E}">
        <p14:creationId xmlns:p14="http://schemas.microsoft.com/office/powerpoint/2010/main" val="98621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0AAE70-7003-41E6-AB25-C9484D7F5C6F}" type="datetimeFigureOut">
              <a:rPr lang="en-US" smtClean="0"/>
              <a:t>7/3/2020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608A4B-92B0-4E28-9309-2869489C1C19}" type="slidenum">
              <a:rPr lang="en-US" smtClean="0"/>
              <a:t>‹Nr.›</a:t>
            </a:fld>
            <a:endParaRPr lang="en-US"/>
          </a:p>
        </p:txBody>
      </p:sp>
    </p:spTree>
    <p:extLst>
      <p:ext uri="{BB962C8B-B14F-4D97-AF65-F5344CB8AC3E}">
        <p14:creationId xmlns:p14="http://schemas.microsoft.com/office/powerpoint/2010/main" val="71255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tentscope.wipo.int/search/en/help/data_coverage.js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ipo.int/pressroom/en/articles/2020/article_0005.html?utm_source=WIPO+Newsletters&amp;utm_campaign=ad819a279a-EMAIL_CAMPAIGN_2020_04_06_08_20&amp;utm_medium=email&amp;utm_term=0_bcb3de19b4-ad819a279a-2560691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2</a:t>
            </a:fld>
            <a:endParaRPr lang="en-US" dirty="0"/>
          </a:p>
        </p:txBody>
      </p:sp>
    </p:spTree>
    <p:extLst>
      <p:ext uri="{BB962C8B-B14F-4D97-AF65-F5344CB8AC3E}">
        <p14:creationId xmlns:p14="http://schemas.microsoft.com/office/powerpoint/2010/main" val="139393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GB" altLang="en-US"/>
          </a:p>
        </p:txBody>
      </p:sp>
      <p:sp>
        <p:nvSpPr>
          <p:cNvPr id="18436" name="Slide Number Placeholder 3"/>
          <p:cNvSpPr>
            <a:spLocks noGrp="1"/>
          </p:cNvSpPr>
          <p:nvPr>
            <p:ph type="sldNum" sz="quarter" idx="5"/>
          </p:nvPr>
        </p:nvSpPr>
        <p:spPr>
          <a:noFill/>
        </p:spPr>
        <p:txBody>
          <a:bodyPr/>
          <a:lstStyle/>
          <a:p>
            <a:fld id="{CADCFDE2-C025-4D8E-86AD-A04D40F59491}" type="slidenum">
              <a:rPr lang="en-US" altLang="en-US">
                <a:cs typeface="Arial Unicode MS" pitchFamily="34" charset="-128"/>
              </a:rPr>
              <a:pPr/>
              <a:t>11</a:t>
            </a:fld>
            <a:endParaRPr lang="en-US" altLang="en-US">
              <a:cs typeface="Arial Unicode MS" pitchFamily="34" charset="-128"/>
            </a:endParaRPr>
          </a:p>
        </p:txBody>
      </p:sp>
    </p:spTree>
    <p:extLst>
      <p:ext uri="{BB962C8B-B14F-4D97-AF65-F5344CB8AC3E}">
        <p14:creationId xmlns:p14="http://schemas.microsoft.com/office/powerpoint/2010/main" val="428565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Articulation</a:t>
            </a:r>
            <a:r>
              <a:rPr lang="en-GB" altLang="en-US" baseline="0" dirty="0"/>
              <a:t> </a:t>
            </a:r>
            <a:r>
              <a:rPr lang="en-GB" altLang="en-US" baseline="0" dirty="0" err="1"/>
              <a:t>ou</a:t>
            </a:r>
            <a:r>
              <a:rPr lang="en-GB" altLang="en-US" baseline="0" dirty="0"/>
              <a:t> joint </a:t>
            </a:r>
            <a:r>
              <a:rPr lang="en-GB" altLang="en-US" baseline="0" dirty="0" err="1"/>
              <a:t>selon</a:t>
            </a:r>
            <a:r>
              <a:rPr lang="en-GB" altLang="en-US" baseline="0" dirty="0"/>
              <a:t> le </a:t>
            </a:r>
            <a:r>
              <a:rPr lang="en-GB" altLang="en-US" baseline="0" dirty="0" err="1"/>
              <a:t>domaine</a:t>
            </a:r>
            <a:endParaRPr lang="en-GB" altLang="en-US" baseline="0" dirty="0"/>
          </a:p>
          <a:p>
            <a:endParaRPr lang="fr-CH" altLang="en-US" dirty="0"/>
          </a:p>
          <a:p>
            <a:r>
              <a:rPr lang="fr-CH" altLang="en-US" dirty="0"/>
              <a:t>Lexicographie:</a:t>
            </a:r>
            <a:r>
              <a:rPr lang="fr-CH" altLang="en-US" baseline="0" dirty="0"/>
              <a:t> on part du mot pour aller vers le sens (les acceptions) approche </a:t>
            </a:r>
            <a:r>
              <a:rPr lang="fr-CH" altLang="en-US" baseline="0" dirty="0" err="1"/>
              <a:t>sémasiologique</a:t>
            </a:r>
            <a:endParaRPr lang="fr-CH" altLang="en-US" baseline="0" dirty="0"/>
          </a:p>
          <a:p>
            <a:r>
              <a:rPr lang="fr-CH" altLang="en-US" baseline="0" dirty="0"/>
              <a:t>Approche descriptive</a:t>
            </a:r>
          </a:p>
          <a:p>
            <a:endParaRPr lang="fr-CH" altLang="en-US" baseline="0" dirty="0"/>
          </a:p>
          <a:p>
            <a:r>
              <a:rPr lang="fr-CH" altLang="en-US" baseline="0" dirty="0"/>
              <a:t>Terminologie: on part du concept pour aller vers la désignation (mot ou terme) qui le décrit le mieux</a:t>
            </a:r>
          </a:p>
          <a:p>
            <a:r>
              <a:rPr lang="fr-CH" altLang="en-US" baseline="0" dirty="0"/>
              <a:t>Approche normative</a:t>
            </a:r>
          </a:p>
          <a:p>
            <a:endParaRPr lang="fr-CH" altLang="en-US" baseline="0" dirty="0"/>
          </a:p>
          <a:p>
            <a:endParaRPr lang="fr-CH" altLang="en-US" baseline="0" dirty="0"/>
          </a:p>
          <a:p>
            <a:endParaRPr lang="fr-CH" altLang="en-US" baseline="0" dirty="0"/>
          </a:p>
          <a:p>
            <a:endParaRPr lang="fr-CH" altLang="en-US" baseline="0" dirty="0"/>
          </a:p>
          <a:p>
            <a:endParaRPr lang="fr-CH" altLang="en-US" dirty="0"/>
          </a:p>
          <a:p>
            <a:endParaRPr lang="en-GB"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eaLnBrk="0" hangingPunct="0">
              <a:spcBef>
                <a:spcPct val="30000"/>
              </a:spcBef>
              <a:defRPr sz="1200">
                <a:solidFill>
                  <a:schemeClr val="tx1"/>
                </a:solidFill>
                <a:latin typeface="Arial" charset="0"/>
                <a:cs typeface="Arial" charset="0"/>
              </a:defRPr>
            </a:lvl1pPr>
            <a:lvl2pPr marL="742950" indent="-285750" defTabSz="892175" eaLnBrk="0" hangingPunct="0">
              <a:spcBef>
                <a:spcPct val="30000"/>
              </a:spcBef>
              <a:defRPr sz="1200">
                <a:solidFill>
                  <a:schemeClr val="tx1"/>
                </a:solidFill>
                <a:latin typeface="Arial" charset="0"/>
                <a:cs typeface="Arial" charset="0"/>
              </a:defRPr>
            </a:lvl2pPr>
            <a:lvl3pPr marL="1143000" indent="-228600" defTabSz="892175" eaLnBrk="0" hangingPunct="0">
              <a:spcBef>
                <a:spcPct val="30000"/>
              </a:spcBef>
              <a:defRPr sz="1200">
                <a:solidFill>
                  <a:schemeClr val="tx1"/>
                </a:solidFill>
                <a:latin typeface="Arial" charset="0"/>
                <a:cs typeface="Arial" charset="0"/>
              </a:defRPr>
            </a:lvl3pPr>
            <a:lvl4pPr marL="1600200" indent="-228600" defTabSz="892175" eaLnBrk="0" hangingPunct="0">
              <a:spcBef>
                <a:spcPct val="30000"/>
              </a:spcBef>
              <a:defRPr sz="1200">
                <a:solidFill>
                  <a:schemeClr val="tx1"/>
                </a:solidFill>
                <a:latin typeface="Arial" charset="0"/>
                <a:cs typeface="Arial" charset="0"/>
              </a:defRPr>
            </a:lvl4pPr>
            <a:lvl5pPr marL="2057400" indent="-228600" defTabSz="892175" eaLnBrk="0" hangingPunct="0">
              <a:spcBef>
                <a:spcPct val="30000"/>
              </a:spcBef>
              <a:defRPr sz="1200">
                <a:solidFill>
                  <a:schemeClr val="tx1"/>
                </a:solidFill>
                <a:latin typeface="Arial" charset="0"/>
                <a:cs typeface="Arial" charset="0"/>
              </a:defRPr>
            </a:lvl5pPr>
            <a:lvl6pPr marL="2514600" indent="-228600" defTabSz="892175" eaLnBrk="0" fontAlgn="base" hangingPunct="0">
              <a:spcBef>
                <a:spcPct val="30000"/>
              </a:spcBef>
              <a:spcAft>
                <a:spcPct val="0"/>
              </a:spcAft>
              <a:defRPr sz="1200">
                <a:solidFill>
                  <a:schemeClr val="tx1"/>
                </a:solidFill>
                <a:latin typeface="Arial" charset="0"/>
                <a:cs typeface="Arial" charset="0"/>
              </a:defRPr>
            </a:lvl6pPr>
            <a:lvl7pPr marL="2971800" indent="-228600" defTabSz="892175" eaLnBrk="0" fontAlgn="base" hangingPunct="0">
              <a:spcBef>
                <a:spcPct val="30000"/>
              </a:spcBef>
              <a:spcAft>
                <a:spcPct val="0"/>
              </a:spcAft>
              <a:defRPr sz="1200">
                <a:solidFill>
                  <a:schemeClr val="tx1"/>
                </a:solidFill>
                <a:latin typeface="Arial" charset="0"/>
                <a:cs typeface="Arial" charset="0"/>
              </a:defRPr>
            </a:lvl7pPr>
            <a:lvl8pPr marL="3429000" indent="-228600" defTabSz="892175" eaLnBrk="0" fontAlgn="base" hangingPunct="0">
              <a:spcBef>
                <a:spcPct val="30000"/>
              </a:spcBef>
              <a:spcAft>
                <a:spcPct val="0"/>
              </a:spcAft>
              <a:defRPr sz="1200">
                <a:solidFill>
                  <a:schemeClr val="tx1"/>
                </a:solidFill>
                <a:latin typeface="Arial" charset="0"/>
                <a:cs typeface="Arial" charset="0"/>
              </a:defRPr>
            </a:lvl8pPr>
            <a:lvl9pPr marL="3886200" indent="-228600" defTabSz="8921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B7644FD-B7F0-45B3-9120-CE818414B8CB}" type="slidenum">
              <a:rPr lang="en-US" altLang="en-US" sz="1300" smtClean="0">
                <a:cs typeface="Arial Unicode MS" pitchFamily="34" charset="-128"/>
              </a:rPr>
              <a:pPr eaLnBrk="1" hangingPunct="1">
                <a:spcBef>
                  <a:spcPct val="0"/>
                </a:spcBef>
              </a:pPr>
              <a:t>12</a:t>
            </a:fld>
            <a:endParaRPr lang="en-US" altLang="en-US" sz="1300">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baseline="0" dirty="0"/>
          </a:p>
        </p:txBody>
      </p:sp>
      <p:sp>
        <p:nvSpPr>
          <p:cNvPr id="4" name="Slide Number Placeholder 3"/>
          <p:cNvSpPr>
            <a:spLocks noGrp="1"/>
          </p:cNvSpPr>
          <p:nvPr>
            <p:ph type="sldNum" sz="quarter" idx="10"/>
          </p:nvPr>
        </p:nvSpPr>
        <p:spPr/>
        <p:txBody>
          <a:bodyPr/>
          <a:lstStyle/>
          <a:p>
            <a:fld id="{614C2F13-24D8-4D79-A5E9-5F3411747352}" type="slidenum">
              <a:rPr lang="en-US" altLang="en-US" smtClean="0"/>
              <a:pPr/>
              <a:t>13</a:t>
            </a:fld>
            <a:endParaRPr lang="en-US" altLang="en-US"/>
          </a:p>
        </p:txBody>
      </p:sp>
    </p:spTree>
    <p:extLst>
      <p:ext uri="{BB962C8B-B14F-4D97-AF65-F5344CB8AC3E}">
        <p14:creationId xmlns:p14="http://schemas.microsoft.com/office/powerpoint/2010/main" val="268361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14</a:t>
            </a:fld>
            <a:endParaRPr lang="en-US"/>
          </a:p>
        </p:txBody>
      </p:sp>
    </p:spTree>
    <p:extLst>
      <p:ext uri="{BB962C8B-B14F-4D97-AF65-F5344CB8AC3E}">
        <p14:creationId xmlns:p14="http://schemas.microsoft.com/office/powerpoint/2010/main" val="243429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614C2F13-24D8-4D79-A5E9-5F3411747352}" type="slidenum">
              <a:rPr lang="en-US" altLang="en-US" smtClean="0"/>
              <a:pPr/>
              <a:t>15</a:t>
            </a:fld>
            <a:endParaRPr lang="en-US" altLang="en-US"/>
          </a:p>
        </p:txBody>
      </p:sp>
    </p:spTree>
    <p:extLst>
      <p:ext uri="{BB962C8B-B14F-4D97-AF65-F5344CB8AC3E}">
        <p14:creationId xmlns:p14="http://schemas.microsoft.com/office/powerpoint/2010/main" val="6696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Accordingly</a:t>
            </a:r>
            <a:r>
              <a:rPr lang="it-IT" dirty="0"/>
              <a:t>,</a:t>
            </a:r>
            <a:r>
              <a:rPr lang="it-IT" baseline="0" dirty="0"/>
              <a:t> t</a:t>
            </a:r>
            <a:r>
              <a:rPr lang="it-IT" dirty="0"/>
              <a:t>he</a:t>
            </a:r>
            <a:r>
              <a:rPr lang="it-IT" baseline="0" dirty="0"/>
              <a:t> PCT Termbase </a:t>
            </a:r>
            <a:r>
              <a:rPr lang="it-IT" baseline="0" dirty="0" err="1"/>
              <a:t>is</a:t>
            </a:r>
            <a:r>
              <a:rPr lang="it-IT" baseline="0" dirty="0"/>
              <a:t> </a:t>
            </a:r>
            <a:r>
              <a:rPr lang="it-IT" baseline="0" dirty="0" err="1"/>
              <a:t>used</a:t>
            </a:r>
            <a:r>
              <a:rPr lang="it-IT" baseline="0" dirty="0"/>
              <a:t> </a:t>
            </a:r>
            <a:r>
              <a:rPr lang="it-IT" baseline="0" dirty="0" err="1"/>
              <a:t>to</a:t>
            </a:r>
            <a:r>
              <a:rPr lang="it-IT" baseline="0" dirty="0"/>
              <a:t> </a:t>
            </a:r>
            <a:r>
              <a:rPr lang="it-IT" baseline="0" dirty="0" err="1"/>
              <a:t>optimize</a:t>
            </a:r>
            <a:r>
              <a:rPr lang="it-IT" baseline="0" dirty="0"/>
              <a:t> </a:t>
            </a:r>
            <a:r>
              <a:rPr lang="it-IT" baseline="0" dirty="0" err="1"/>
              <a:t>translation</a:t>
            </a:r>
            <a:r>
              <a:rPr lang="it-IT" baseline="0" dirty="0"/>
              <a:t> </a:t>
            </a:r>
            <a:r>
              <a:rPr lang="it-IT" baseline="0" dirty="0" err="1"/>
              <a:t>consistency</a:t>
            </a:r>
            <a:r>
              <a:rPr lang="it-IT" baseline="0" dirty="0"/>
              <a:t>, reduce </a:t>
            </a:r>
            <a:r>
              <a:rPr lang="it-IT" baseline="0" dirty="0" err="1"/>
              <a:t>costs</a:t>
            </a:r>
            <a:r>
              <a:rPr lang="it-IT" baseline="0" dirty="0"/>
              <a:t> </a:t>
            </a:r>
            <a:r>
              <a:rPr lang="it-IT" baseline="0" dirty="0" err="1"/>
              <a:t>related</a:t>
            </a:r>
            <a:r>
              <a:rPr lang="it-IT" baseline="0" dirty="0"/>
              <a:t> </a:t>
            </a:r>
            <a:r>
              <a:rPr lang="it-IT" baseline="0" dirty="0" err="1"/>
              <a:t>to</a:t>
            </a:r>
            <a:r>
              <a:rPr lang="it-IT" baseline="0" dirty="0"/>
              <a:t> </a:t>
            </a:r>
            <a:r>
              <a:rPr lang="it-IT" baseline="0" dirty="0" err="1"/>
              <a:t>time</a:t>
            </a:r>
            <a:r>
              <a:rPr lang="it-IT" baseline="0" dirty="0"/>
              <a:t> </a:t>
            </a:r>
            <a:r>
              <a:rPr lang="it-IT" baseline="0" dirty="0" err="1"/>
              <a:t>spent</a:t>
            </a:r>
            <a:r>
              <a:rPr lang="it-IT" baseline="0" dirty="0"/>
              <a:t> on </a:t>
            </a:r>
            <a:r>
              <a:rPr lang="it-IT" baseline="0" dirty="0" err="1"/>
              <a:t>researching</a:t>
            </a:r>
            <a:r>
              <a:rPr lang="it-IT" baseline="0" dirty="0"/>
              <a:t> the </a:t>
            </a:r>
            <a:r>
              <a:rPr lang="it-IT" baseline="0" dirty="0" err="1"/>
              <a:t>same</a:t>
            </a:r>
            <a:r>
              <a:rPr lang="it-IT" baseline="0" dirty="0"/>
              <a:t> </a:t>
            </a:r>
            <a:r>
              <a:rPr lang="it-IT" baseline="0" dirty="0" err="1"/>
              <a:t>term</a:t>
            </a:r>
            <a:r>
              <a:rPr lang="it-IT" baseline="0" dirty="0"/>
              <a:t> </a:t>
            </a:r>
            <a:r>
              <a:rPr lang="it-IT" baseline="0" dirty="0" err="1"/>
              <a:t>over</a:t>
            </a:r>
            <a:r>
              <a:rPr lang="it-IT" baseline="0" dirty="0"/>
              <a:t> and </a:t>
            </a:r>
            <a:r>
              <a:rPr lang="it-IT" baseline="0" dirty="0" err="1"/>
              <a:t>over</a:t>
            </a:r>
            <a:r>
              <a:rPr lang="it-IT" baseline="0" dirty="0"/>
              <a:t> </a:t>
            </a:r>
            <a:r>
              <a:rPr lang="it-IT" baseline="0" dirty="0" err="1"/>
              <a:t>again</a:t>
            </a:r>
            <a:r>
              <a:rPr lang="it-IT" baseline="0" dirty="0"/>
              <a:t>. </a:t>
            </a:r>
            <a:r>
              <a:rPr lang="it-IT" baseline="0" dirty="0" err="1"/>
              <a:t>It</a:t>
            </a:r>
            <a:r>
              <a:rPr lang="it-IT" baseline="0" dirty="0"/>
              <a:t> </a:t>
            </a:r>
            <a:r>
              <a:rPr lang="it-IT" baseline="0" dirty="0" err="1"/>
              <a:t>is</a:t>
            </a:r>
            <a:r>
              <a:rPr lang="it-IT" baseline="0" dirty="0"/>
              <a:t> </a:t>
            </a:r>
            <a:r>
              <a:rPr lang="it-IT" baseline="0" dirty="0" err="1"/>
              <a:t>primarily</a:t>
            </a:r>
            <a:r>
              <a:rPr lang="it-IT" baseline="0" dirty="0"/>
              <a:t> a </a:t>
            </a:r>
            <a:r>
              <a:rPr lang="it-IT" baseline="0" dirty="0" err="1"/>
              <a:t>translation</a:t>
            </a:r>
            <a:r>
              <a:rPr lang="it-IT" baseline="0" dirty="0"/>
              <a:t> </a:t>
            </a:r>
            <a:r>
              <a:rPr lang="it-IT" baseline="0" dirty="0" err="1"/>
              <a:t>support</a:t>
            </a:r>
            <a:r>
              <a:rPr lang="it-IT" baseline="0" dirty="0"/>
              <a:t> </a:t>
            </a:r>
            <a:r>
              <a:rPr lang="it-IT" baseline="0" dirty="0" err="1"/>
              <a:t>tool</a:t>
            </a:r>
            <a:r>
              <a:rPr lang="it-IT" baseline="0" dirty="0"/>
              <a:t>  </a:t>
            </a:r>
            <a:r>
              <a:rPr lang="it-IT" baseline="0" dirty="0" err="1"/>
              <a:t>which</a:t>
            </a:r>
            <a:r>
              <a:rPr lang="it-IT" baseline="0" dirty="0"/>
              <a:t> </a:t>
            </a:r>
            <a:r>
              <a:rPr lang="it-IT" baseline="0" dirty="0" err="1"/>
              <a:t>is</a:t>
            </a:r>
            <a:r>
              <a:rPr lang="it-IT" baseline="0" dirty="0"/>
              <a:t> </a:t>
            </a:r>
            <a:r>
              <a:rPr lang="it-IT" baseline="0" dirty="0" err="1"/>
              <a:t>made</a:t>
            </a:r>
            <a:r>
              <a:rPr lang="it-IT" baseline="0" dirty="0"/>
              <a:t> </a:t>
            </a:r>
            <a:r>
              <a:rPr lang="it-IT" baseline="0" dirty="0" err="1"/>
              <a:t>available</a:t>
            </a:r>
            <a:r>
              <a:rPr lang="it-IT" baseline="0" dirty="0"/>
              <a:t> </a:t>
            </a:r>
            <a:r>
              <a:rPr lang="it-IT" baseline="0" dirty="0" err="1"/>
              <a:t>through</a:t>
            </a:r>
            <a:r>
              <a:rPr lang="it-IT" baseline="0" dirty="0"/>
              <a:t> the </a:t>
            </a:r>
            <a:r>
              <a:rPr lang="it-IT" baseline="0" dirty="0" err="1"/>
              <a:t>main</a:t>
            </a:r>
            <a:r>
              <a:rPr lang="it-IT" baseline="0" dirty="0"/>
              <a:t> CAT </a:t>
            </a:r>
            <a:r>
              <a:rPr lang="it-IT" baseline="0" dirty="0" err="1"/>
              <a:t>systems</a:t>
            </a:r>
            <a:r>
              <a:rPr lang="it-IT" baseline="0" dirty="0"/>
              <a:t> </a:t>
            </a:r>
            <a:r>
              <a:rPr lang="it-IT" baseline="0" dirty="0" err="1"/>
              <a:t>used</a:t>
            </a:r>
            <a:r>
              <a:rPr lang="it-IT" baseline="0" dirty="0"/>
              <a:t> </a:t>
            </a:r>
            <a:r>
              <a:rPr lang="it-IT" baseline="0" dirty="0" err="1"/>
              <a:t>by</a:t>
            </a:r>
            <a:r>
              <a:rPr lang="it-IT" baseline="0" dirty="0"/>
              <a:t> the PCT </a:t>
            </a:r>
            <a:r>
              <a:rPr lang="it-IT" baseline="0" dirty="0" err="1"/>
              <a:t>Translation</a:t>
            </a:r>
            <a:r>
              <a:rPr lang="it-IT" baseline="0" dirty="0"/>
              <a:t> </a:t>
            </a:r>
            <a:r>
              <a:rPr lang="it-IT" baseline="0" dirty="0" err="1"/>
              <a:t>Division</a:t>
            </a:r>
            <a:r>
              <a:rPr lang="it-IT" baseline="0" dirty="0"/>
              <a:t>. </a:t>
            </a:r>
            <a:r>
              <a:rPr lang="it-IT" baseline="0" dirty="0" err="1"/>
              <a:t>It</a:t>
            </a:r>
            <a:r>
              <a:rPr lang="it-IT" baseline="0" dirty="0"/>
              <a:t> </a:t>
            </a:r>
            <a:r>
              <a:rPr lang="it-IT" baseline="0" dirty="0" err="1"/>
              <a:t>is</a:t>
            </a:r>
            <a:r>
              <a:rPr lang="it-IT" baseline="0" dirty="0"/>
              <a:t> </a:t>
            </a:r>
            <a:r>
              <a:rPr lang="it-IT" baseline="0" dirty="0" err="1"/>
              <a:t>thus</a:t>
            </a:r>
            <a:r>
              <a:rPr lang="it-IT" baseline="0" dirty="0"/>
              <a:t> </a:t>
            </a:r>
            <a:r>
              <a:rPr lang="it-IT" baseline="0" dirty="0" err="1"/>
              <a:t>available</a:t>
            </a:r>
            <a:r>
              <a:rPr lang="it-IT" baseline="0" dirty="0"/>
              <a:t> </a:t>
            </a:r>
            <a:r>
              <a:rPr lang="it-IT" baseline="0" dirty="0" err="1"/>
              <a:t>to</a:t>
            </a:r>
            <a:r>
              <a:rPr lang="it-IT" baseline="0" dirty="0"/>
              <a:t> </a:t>
            </a:r>
            <a:r>
              <a:rPr lang="it-IT" baseline="0" dirty="0" err="1"/>
              <a:t>internal</a:t>
            </a:r>
            <a:r>
              <a:rPr lang="it-IT" baseline="0" dirty="0"/>
              <a:t> </a:t>
            </a:r>
            <a:r>
              <a:rPr lang="it-IT" baseline="0" dirty="0" err="1"/>
              <a:t>translators</a:t>
            </a:r>
            <a:r>
              <a:rPr lang="it-IT" baseline="0" dirty="0"/>
              <a:t> </a:t>
            </a:r>
            <a:r>
              <a:rPr lang="it-IT" baseline="0" dirty="0" err="1"/>
              <a:t>as</a:t>
            </a:r>
            <a:r>
              <a:rPr lang="it-IT" baseline="0" dirty="0"/>
              <a:t> </a:t>
            </a:r>
            <a:r>
              <a:rPr lang="it-IT" baseline="0" dirty="0" err="1"/>
              <a:t>well</a:t>
            </a:r>
            <a:r>
              <a:rPr lang="it-IT" baseline="0" dirty="0"/>
              <a:t> </a:t>
            </a:r>
            <a:r>
              <a:rPr lang="it-IT" baseline="0" dirty="0" err="1"/>
              <a:t>as</a:t>
            </a:r>
            <a:r>
              <a:rPr lang="it-IT" baseline="0" dirty="0"/>
              <a:t> </a:t>
            </a:r>
            <a:r>
              <a:rPr lang="it-IT" baseline="0" dirty="0" err="1"/>
              <a:t>external</a:t>
            </a:r>
            <a:r>
              <a:rPr lang="it-IT" baseline="0" dirty="0"/>
              <a:t> </a:t>
            </a:r>
            <a:r>
              <a:rPr lang="it-IT" baseline="0" dirty="0" err="1"/>
              <a:t>translators</a:t>
            </a:r>
            <a:r>
              <a:rPr lang="it-IT" baseline="0" dirty="0"/>
              <a:t> and </a:t>
            </a:r>
            <a:r>
              <a:rPr lang="it-IT" baseline="0" dirty="0" err="1"/>
              <a:t>agencies</a:t>
            </a:r>
            <a:r>
              <a:rPr lang="it-IT" baseline="0" dirty="0"/>
              <a:t>. </a:t>
            </a:r>
          </a:p>
          <a:p>
            <a:endParaRPr lang="it-IT" baseline="0" dirty="0"/>
          </a:p>
          <a:p>
            <a:r>
              <a:rPr lang="it-IT" baseline="0" dirty="0"/>
              <a:t>The </a:t>
            </a:r>
            <a:r>
              <a:rPr lang="it-IT" baseline="0" dirty="0" err="1"/>
              <a:t>aim</a:t>
            </a:r>
            <a:r>
              <a:rPr lang="it-IT" baseline="0" dirty="0"/>
              <a:t> </a:t>
            </a:r>
            <a:r>
              <a:rPr lang="it-IT" baseline="0" dirty="0" err="1"/>
              <a:t>of</a:t>
            </a:r>
            <a:r>
              <a:rPr lang="it-IT" baseline="0" dirty="0"/>
              <a:t> WIPO Pearl </a:t>
            </a:r>
            <a:r>
              <a:rPr lang="it-IT" baseline="0" dirty="0" err="1"/>
              <a:t>is</a:t>
            </a:r>
            <a:r>
              <a:rPr lang="it-IT" baseline="0" dirty="0"/>
              <a:t> </a:t>
            </a:r>
            <a:r>
              <a:rPr lang="it-IT" baseline="0" dirty="0" err="1"/>
              <a:t>somewhat</a:t>
            </a:r>
            <a:r>
              <a:rPr lang="it-IT" baseline="0" dirty="0"/>
              <a:t> </a:t>
            </a:r>
            <a:r>
              <a:rPr lang="it-IT" baseline="0" dirty="0" err="1"/>
              <a:t>larger</a:t>
            </a:r>
            <a:r>
              <a:rPr lang="it-IT" baseline="0" dirty="0"/>
              <a:t>, </a:t>
            </a:r>
            <a:r>
              <a:rPr lang="it-IT" baseline="0" dirty="0" err="1"/>
              <a:t>since</a:t>
            </a:r>
            <a:r>
              <a:rPr lang="it-IT" baseline="0" dirty="0"/>
              <a:t> </a:t>
            </a:r>
            <a:r>
              <a:rPr lang="it-IT" baseline="0" dirty="0" err="1"/>
              <a:t>it</a:t>
            </a:r>
            <a:r>
              <a:rPr lang="it-IT" baseline="0" dirty="0"/>
              <a:t> </a:t>
            </a:r>
            <a:r>
              <a:rPr lang="it-IT" baseline="0" dirty="0" err="1"/>
              <a:t>not</a:t>
            </a:r>
            <a:r>
              <a:rPr lang="it-IT" baseline="0" dirty="0"/>
              <a:t> </a:t>
            </a:r>
            <a:r>
              <a:rPr lang="it-IT" baseline="0" dirty="0" err="1"/>
              <a:t>only</a:t>
            </a:r>
            <a:r>
              <a:rPr lang="it-IT" baseline="0" dirty="0"/>
              <a:t> </a:t>
            </a:r>
            <a:r>
              <a:rPr lang="it-IT" baseline="0" dirty="0" err="1"/>
              <a:t>allows</a:t>
            </a:r>
            <a:r>
              <a:rPr lang="it-IT" baseline="0" dirty="0"/>
              <a:t> </a:t>
            </a:r>
            <a:r>
              <a:rPr lang="it-IT" baseline="0" dirty="0" err="1"/>
              <a:t>supporting</a:t>
            </a:r>
            <a:r>
              <a:rPr lang="it-IT" baseline="0" dirty="0"/>
              <a:t> </a:t>
            </a:r>
            <a:r>
              <a:rPr lang="it-IT" baseline="0" dirty="0" err="1"/>
              <a:t>translation</a:t>
            </a:r>
            <a:r>
              <a:rPr lang="it-IT" baseline="0" dirty="0"/>
              <a:t> </a:t>
            </a:r>
            <a:r>
              <a:rPr lang="it-IT" baseline="0" dirty="0" err="1"/>
              <a:t>but</a:t>
            </a:r>
            <a:r>
              <a:rPr lang="it-IT" baseline="0" dirty="0"/>
              <a:t>, </a:t>
            </a:r>
            <a:r>
              <a:rPr lang="it-IT" baseline="0" dirty="0" err="1"/>
              <a:t>given</a:t>
            </a:r>
            <a:r>
              <a:rPr lang="it-IT" baseline="0" dirty="0"/>
              <a:t> </a:t>
            </a:r>
            <a:r>
              <a:rPr lang="it-IT" baseline="0" dirty="0" err="1"/>
              <a:t>its</a:t>
            </a:r>
            <a:r>
              <a:rPr lang="it-IT" baseline="0" dirty="0"/>
              <a:t> </a:t>
            </a:r>
            <a:r>
              <a:rPr lang="it-IT" baseline="0" dirty="0" err="1"/>
              <a:t>wider</a:t>
            </a:r>
            <a:r>
              <a:rPr lang="it-IT" baseline="0" dirty="0"/>
              <a:t> audience, </a:t>
            </a:r>
            <a:r>
              <a:rPr lang="it-IT" baseline="0" dirty="0" err="1"/>
              <a:t>its</a:t>
            </a:r>
            <a:r>
              <a:rPr lang="it-IT" baseline="0" dirty="0"/>
              <a:t> </a:t>
            </a:r>
            <a:r>
              <a:rPr lang="it-IT" baseline="0" dirty="0" err="1"/>
              <a:t>aim</a:t>
            </a:r>
            <a:r>
              <a:rPr lang="it-IT" baseline="0" dirty="0"/>
              <a:t> </a:t>
            </a:r>
            <a:r>
              <a:rPr lang="it-IT" baseline="0" dirty="0" err="1"/>
              <a:t>is</a:t>
            </a:r>
            <a:r>
              <a:rPr lang="it-IT" baseline="0" dirty="0"/>
              <a:t> </a:t>
            </a:r>
            <a:r>
              <a:rPr lang="it-IT" baseline="0" dirty="0" err="1"/>
              <a:t>to</a:t>
            </a:r>
            <a:r>
              <a:rPr lang="it-IT" baseline="0" dirty="0"/>
              <a:t> </a:t>
            </a:r>
            <a:r>
              <a:rPr lang="it-IT" baseline="0" dirty="0" err="1"/>
              <a:t>enhance</a:t>
            </a:r>
            <a:r>
              <a:rPr lang="it-IT" baseline="0" dirty="0"/>
              <a:t> </a:t>
            </a:r>
            <a:r>
              <a:rPr lang="it-IT" baseline="0" dirty="0" err="1"/>
              <a:t>specialized</a:t>
            </a:r>
            <a:r>
              <a:rPr lang="it-IT" baseline="0" dirty="0"/>
              <a:t> </a:t>
            </a:r>
            <a:r>
              <a:rPr lang="it-IT" baseline="0" dirty="0" err="1"/>
              <a:t>language</a:t>
            </a:r>
            <a:r>
              <a:rPr lang="it-IT" baseline="0" dirty="0"/>
              <a:t> </a:t>
            </a:r>
            <a:r>
              <a:rPr lang="it-IT" baseline="0" dirty="0" err="1"/>
              <a:t>communication</a:t>
            </a:r>
            <a:r>
              <a:rPr lang="it-IT" baseline="0" dirty="0"/>
              <a:t>, </a:t>
            </a:r>
            <a:r>
              <a:rPr lang="it-IT" baseline="0" dirty="0" err="1"/>
              <a:t>acquisition</a:t>
            </a:r>
            <a:r>
              <a:rPr lang="it-IT" baseline="0" dirty="0"/>
              <a:t> and </a:t>
            </a:r>
            <a:r>
              <a:rPr lang="it-IT" baseline="0" dirty="0" err="1"/>
              <a:t>sharing</a:t>
            </a:r>
            <a:r>
              <a:rPr lang="it-IT" baseline="0" dirty="0"/>
              <a:t> </a:t>
            </a:r>
            <a:r>
              <a:rPr lang="it-IT" baseline="0" dirty="0" err="1"/>
              <a:t>of</a:t>
            </a:r>
            <a:r>
              <a:rPr lang="it-IT" baseline="0" dirty="0"/>
              <a:t> </a:t>
            </a:r>
            <a:r>
              <a:rPr lang="it-IT" baseline="0" dirty="0" err="1"/>
              <a:t>knowledge</a:t>
            </a:r>
            <a:r>
              <a:rPr lang="it-IT" baseline="0" dirty="0"/>
              <a:t> </a:t>
            </a:r>
            <a:r>
              <a:rPr lang="it-IT" baseline="0" dirty="0" err="1"/>
              <a:t>as</a:t>
            </a:r>
            <a:r>
              <a:rPr lang="it-IT" baseline="0" dirty="0"/>
              <a:t> </a:t>
            </a:r>
            <a:r>
              <a:rPr lang="it-IT" baseline="0" dirty="0" err="1"/>
              <a:t>well</a:t>
            </a:r>
            <a:r>
              <a:rPr lang="it-IT" baseline="0" dirty="0"/>
              <a:t> </a:t>
            </a:r>
            <a:r>
              <a:rPr lang="it-IT" baseline="0" dirty="0" err="1"/>
              <a:t>as</a:t>
            </a:r>
            <a:r>
              <a:rPr lang="it-IT" baseline="0" dirty="0"/>
              <a:t> </a:t>
            </a:r>
            <a:r>
              <a:rPr lang="it-IT" baseline="0" dirty="0" err="1"/>
              <a:t>imporving</a:t>
            </a:r>
            <a:r>
              <a:rPr lang="it-IT" baseline="0" dirty="0"/>
              <a:t> </a:t>
            </a:r>
            <a:r>
              <a:rPr lang="it-IT" baseline="0" dirty="0" err="1"/>
              <a:t>classification</a:t>
            </a:r>
            <a:r>
              <a:rPr lang="it-IT" baseline="0" dirty="0"/>
              <a:t>, </a:t>
            </a:r>
            <a:r>
              <a:rPr lang="it-IT" baseline="0" dirty="0" err="1"/>
              <a:t>indexation</a:t>
            </a:r>
            <a:r>
              <a:rPr lang="it-IT" baseline="0" dirty="0"/>
              <a:t>, information </a:t>
            </a:r>
            <a:r>
              <a:rPr lang="it-IT" baseline="0" dirty="0" err="1"/>
              <a:t>retrieval</a:t>
            </a:r>
            <a:r>
              <a:rPr lang="it-IT" baseline="0" dirty="0"/>
              <a:t> </a:t>
            </a:r>
            <a:r>
              <a:rPr lang="it-IT" baseline="0" dirty="0" err="1"/>
              <a:t>systems</a:t>
            </a:r>
            <a:r>
              <a:rPr lang="it-IT" baseline="0" dirty="0"/>
              <a:t>. WIPO Pearl </a:t>
            </a:r>
            <a:r>
              <a:rPr lang="it-IT" baseline="0" dirty="0" err="1"/>
              <a:t>is</a:t>
            </a:r>
            <a:r>
              <a:rPr lang="it-IT" baseline="0" dirty="0"/>
              <a:t> </a:t>
            </a:r>
            <a:r>
              <a:rPr lang="it-IT" baseline="0" dirty="0" err="1"/>
              <a:t>actually</a:t>
            </a:r>
            <a:r>
              <a:rPr lang="it-IT" baseline="0" dirty="0"/>
              <a:t> </a:t>
            </a:r>
            <a:r>
              <a:rPr lang="it-IT" baseline="0" dirty="0" err="1"/>
              <a:t>hooked</a:t>
            </a:r>
            <a:r>
              <a:rPr lang="it-IT" baseline="0" dirty="0"/>
              <a:t> up </a:t>
            </a:r>
            <a:r>
              <a:rPr lang="it-IT" baseline="0" dirty="0" err="1"/>
              <a:t>into</a:t>
            </a:r>
            <a:r>
              <a:rPr lang="it-IT" baseline="0" dirty="0"/>
              <a:t> PATENTSCOPE and </a:t>
            </a:r>
            <a:r>
              <a:rPr lang="it-IT" baseline="0" dirty="0" err="1"/>
              <a:t>specific</a:t>
            </a:r>
            <a:r>
              <a:rPr lang="it-IT" baseline="0" dirty="0"/>
              <a:t> </a:t>
            </a:r>
            <a:r>
              <a:rPr lang="it-IT" baseline="0" dirty="0" err="1"/>
              <a:t>queries</a:t>
            </a:r>
            <a:r>
              <a:rPr lang="it-IT" baseline="0" dirty="0"/>
              <a:t> </a:t>
            </a:r>
            <a:r>
              <a:rPr lang="it-IT" baseline="0" dirty="0" err="1"/>
              <a:t>for</a:t>
            </a:r>
            <a:r>
              <a:rPr lang="it-IT" baseline="0" dirty="0"/>
              <a:t> </a:t>
            </a:r>
            <a:r>
              <a:rPr lang="it-IT" baseline="0" dirty="0" err="1"/>
              <a:t>terms</a:t>
            </a:r>
            <a:r>
              <a:rPr lang="it-IT" baseline="0" dirty="0"/>
              <a:t> or </a:t>
            </a:r>
            <a:r>
              <a:rPr lang="it-IT" baseline="0" dirty="0" err="1"/>
              <a:t>combination</a:t>
            </a:r>
            <a:r>
              <a:rPr lang="it-IT" baseline="0" dirty="0"/>
              <a:t> </a:t>
            </a:r>
            <a:r>
              <a:rPr lang="it-IT" baseline="0" dirty="0" err="1"/>
              <a:t>of</a:t>
            </a:r>
            <a:r>
              <a:rPr lang="it-IT" baseline="0" dirty="0"/>
              <a:t> </a:t>
            </a:r>
            <a:r>
              <a:rPr lang="it-IT" baseline="0" dirty="0" err="1"/>
              <a:t>terms</a:t>
            </a:r>
            <a:r>
              <a:rPr lang="it-IT" baseline="0" dirty="0"/>
              <a:t> </a:t>
            </a:r>
            <a:r>
              <a:rPr lang="it-IT" baseline="0" dirty="0" err="1"/>
              <a:t>found</a:t>
            </a:r>
            <a:r>
              <a:rPr lang="it-IT" baseline="0" dirty="0"/>
              <a:t> in WIPO Pearl can </a:t>
            </a:r>
            <a:r>
              <a:rPr lang="it-IT" baseline="0" dirty="0" err="1"/>
              <a:t>be</a:t>
            </a:r>
            <a:r>
              <a:rPr lang="it-IT" baseline="0" dirty="0"/>
              <a:t> sent </a:t>
            </a:r>
            <a:r>
              <a:rPr lang="it-IT" baseline="0" dirty="0" err="1"/>
              <a:t>directly</a:t>
            </a:r>
            <a:r>
              <a:rPr lang="it-IT" baseline="0" dirty="0"/>
              <a:t> </a:t>
            </a:r>
            <a:r>
              <a:rPr lang="it-IT" baseline="0" dirty="0" err="1"/>
              <a:t>to</a:t>
            </a:r>
            <a:r>
              <a:rPr lang="it-IT" baseline="0" dirty="0"/>
              <a:t> PATENTSCOPE </a:t>
            </a:r>
            <a:r>
              <a:rPr lang="it-IT" baseline="0" dirty="0" err="1"/>
              <a:t>to</a:t>
            </a:r>
            <a:r>
              <a:rPr lang="it-IT" baseline="0" dirty="0"/>
              <a:t> </a:t>
            </a:r>
            <a:r>
              <a:rPr lang="it-IT" baseline="0" dirty="0" err="1"/>
              <a:t>retrieve</a:t>
            </a:r>
            <a:r>
              <a:rPr lang="it-IT" baseline="0" dirty="0"/>
              <a:t> </a:t>
            </a:r>
            <a:r>
              <a:rPr lang="it-IT" baseline="0" dirty="0" err="1"/>
              <a:t>patent</a:t>
            </a:r>
            <a:r>
              <a:rPr lang="it-IT" baseline="0" dirty="0"/>
              <a:t> </a:t>
            </a:r>
            <a:r>
              <a:rPr lang="it-IT" baseline="0" dirty="0" err="1"/>
              <a:t>documents</a:t>
            </a:r>
            <a:r>
              <a:rPr lang="it-IT" baseline="0" dirty="0"/>
              <a:t> </a:t>
            </a:r>
            <a:r>
              <a:rPr lang="it-IT" baseline="0" dirty="0" err="1"/>
              <a:t>that</a:t>
            </a:r>
            <a:r>
              <a:rPr lang="it-IT" baseline="0" dirty="0"/>
              <a:t> can </a:t>
            </a:r>
            <a:r>
              <a:rPr lang="it-IT" baseline="0" dirty="0" err="1"/>
              <a:t>be</a:t>
            </a:r>
            <a:r>
              <a:rPr lang="it-IT" baseline="0" dirty="0"/>
              <a:t> </a:t>
            </a:r>
            <a:r>
              <a:rPr lang="it-IT" baseline="0" dirty="0" err="1"/>
              <a:t>used</a:t>
            </a:r>
            <a:r>
              <a:rPr lang="it-IT" baseline="0" dirty="0"/>
              <a:t> in </a:t>
            </a:r>
            <a:r>
              <a:rPr lang="it-IT" baseline="0" dirty="0" err="1"/>
              <a:t>prior</a:t>
            </a:r>
            <a:r>
              <a:rPr lang="it-IT" baseline="0" dirty="0"/>
              <a:t> art </a:t>
            </a:r>
            <a:r>
              <a:rPr lang="it-IT" baseline="0" dirty="0" err="1"/>
              <a:t>search</a:t>
            </a:r>
            <a:r>
              <a:rPr lang="it-IT" baseline="0" dirty="0"/>
              <a:t> </a:t>
            </a:r>
            <a:r>
              <a:rPr lang="it-IT" baseline="0" dirty="0" err="1"/>
              <a:t>by</a:t>
            </a:r>
            <a:r>
              <a:rPr lang="it-IT" baseline="0" dirty="0"/>
              <a:t> </a:t>
            </a:r>
            <a:r>
              <a:rPr lang="it-IT" baseline="0" dirty="0" err="1"/>
              <a:t>patent</a:t>
            </a:r>
            <a:r>
              <a:rPr lang="it-IT" baseline="0" dirty="0"/>
              <a:t> </a:t>
            </a:r>
            <a:r>
              <a:rPr lang="it-IT" baseline="0" dirty="0" err="1"/>
              <a:t>drafters</a:t>
            </a:r>
            <a:r>
              <a:rPr lang="it-IT" baseline="0" dirty="0"/>
              <a:t> and </a:t>
            </a:r>
            <a:r>
              <a:rPr lang="it-IT" baseline="0" dirty="0" err="1"/>
              <a:t>patent</a:t>
            </a:r>
            <a:r>
              <a:rPr lang="it-IT" baseline="0" dirty="0"/>
              <a:t> </a:t>
            </a:r>
            <a:r>
              <a:rPr lang="it-IT" baseline="0" dirty="0" err="1"/>
              <a:t>examiners</a:t>
            </a:r>
            <a:r>
              <a:rPr lang="it-IT" baseline="0" dirty="0"/>
              <a:t>, </a:t>
            </a:r>
            <a:r>
              <a:rPr lang="it-IT" baseline="0" dirty="0" err="1"/>
              <a:t>for</a:t>
            </a:r>
            <a:r>
              <a:rPr lang="it-IT" baseline="0" dirty="0"/>
              <a:t> </a:t>
            </a:r>
            <a:r>
              <a:rPr lang="it-IT" baseline="0" dirty="0" err="1"/>
              <a:t>example</a:t>
            </a:r>
            <a:r>
              <a:rPr lang="it-IT" baseline="0" dirty="0"/>
              <a:t>. </a:t>
            </a:r>
            <a:endParaRPr lang="it-IT" dirty="0"/>
          </a:p>
        </p:txBody>
      </p:sp>
      <p:sp>
        <p:nvSpPr>
          <p:cNvPr id="4" name="Segnaposto numero diapositiva 3"/>
          <p:cNvSpPr>
            <a:spLocks noGrp="1"/>
          </p:cNvSpPr>
          <p:nvPr>
            <p:ph type="sldNum" sz="quarter" idx="10"/>
          </p:nvPr>
        </p:nvSpPr>
        <p:spPr/>
        <p:txBody>
          <a:bodyPr/>
          <a:lstStyle/>
          <a:p>
            <a:fld id="{11608A4B-92B0-4E28-9309-2869489C1C19}" type="slidenum">
              <a:rPr lang="en-US" smtClean="0"/>
              <a:pPr/>
              <a:t>16</a:t>
            </a:fld>
            <a:endParaRPr lang="en-US"/>
          </a:p>
        </p:txBody>
      </p:sp>
    </p:spTree>
    <p:extLst>
      <p:ext uri="{BB962C8B-B14F-4D97-AF65-F5344CB8AC3E}">
        <p14:creationId xmlns:p14="http://schemas.microsoft.com/office/powerpoint/2010/main" val="343159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a:p>
        </p:txBody>
      </p:sp>
      <p:sp>
        <p:nvSpPr>
          <p:cNvPr id="4" name="Slide Number Placeholder 3"/>
          <p:cNvSpPr>
            <a:spLocks noGrp="1"/>
          </p:cNvSpPr>
          <p:nvPr>
            <p:ph type="sldNum" sz="quarter" idx="10"/>
          </p:nvPr>
        </p:nvSpPr>
        <p:spPr/>
        <p:txBody>
          <a:bodyPr/>
          <a:lstStyle/>
          <a:p>
            <a:pPr>
              <a:defRPr/>
            </a:pPr>
            <a:fld id="{4E8ED3B0-064C-48FB-85AB-0F0035F06311}" type="slidenum">
              <a:rPr lang="en-US" altLang="en-US" smtClean="0"/>
              <a:pPr>
                <a:defRPr/>
              </a:pPr>
              <a:t>17</a:t>
            </a:fld>
            <a:endParaRPr lang="en-US" altLang="en-US"/>
          </a:p>
        </p:txBody>
      </p:sp>
    </p:spTree>
    <p:extLst>
      <p:ext uri="{BB962C8B-B14F-4D97-AF65-F5344CB8AC3E}">
        <p14:creationId xmlns:p14="http://schemas.microsoft.com/office/powerpoint/2010/main" val="4570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a:p>
        </p:txBody>
      </p:sp>
      <p:sp>
        <p:nvSpPr>
          <p:cNvPr id="4" name="Slide Number Placeholder 3"/>
          <p:cNvSpPr>
            <a:spLocks noGrp="1"/>
          </p:cNvSpPr>
          <p:nvPr>
            <p:ph type="sldNum" sz="quarter" idx="10"/>
          </p:nvPr>
        </p:nvSpPr>
        <p:spPr/>
        <p:txBody>
          <a:bodyPr/>
          <a:lstStyle/>
          <a:p>
            <a:pPr>
              <a:defRPr/>
            </a:pPr>
            <a:fld id="{4E8ED3B0-064C-48FB-85AB-0F0035F06311}" type="slidenum">
              <a:rPr lang="en-US" altLang="en-US" smtClean="0"/>
              <a:pPr>
                <a:defRPr/>
              </a:pPr>
              <a:t>18</a:t>
            </a:fld>
            <a:endParaRPr lang="en-US" altLang="en-US"/>
          </a:p>
        </p:txBody>
      </p:sp>
    </p:spTree>
    <p:extLst>
      <p:ext uri="{BB962C8B-B14F-4D97-AF65-F5344CB8AC3E}">
        <p14:creationId xmlns:p14="http://schemas.microsoft.com/office/powerpoint/2010/main" val="110227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mentioned earlier, accordingly,</a:t>
            </a:r>
            <a:r>
              <a:rPr lang="en-US" baseline="0" dirty="0"/>
              <a:t> the audience of WIPO Pearl is much larger and it encompasses not only language professionals and IP professionals but also subject field experts.</a:t>
            </a:r>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pPr/>
              <a:t>19</a:t>
            </a:fld>
            <a:endParaRPr lang="en-US"/>
          </a:p>
        </p:txBody>
      </p:sp>
    </p:spTree>
    <p:extLst>
      <p:ext uri="{BB962C8B-B14F-4D97-AF65-F5344CB8AC3E}">
        <p14:creationId xmlns:p14="http://schemas.microsoft.com/office/powerpoint/2010/main" val="328263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some real users: national patent offices, governmental agencies, universities, private companies (PCT applicants) all around the world. </a:t>
            </a:r>
          </a:p>
        </p:txBody>
      </p:sp>
      <p:sp>
        <p:nvSpPr>
          <p:cNvPr id="4" name="Slide Number Placeholder 3"/>
          <p:cNvSpPr>
            <a:spLocks noGrp="1"/>
          </p:cNvSpPr>
          <p:nvPr>
            <p:ph type="sldNum" sz="quarter" idx="10"/>
          </p:nvPr>
        </p:nvSpPr>
        <p:spPr/>
        <p:txBody>
          <a:bodyPr/>
          <a:lstStyle/>
          <a:p>
            <a:fld id="{11608A4B-92B0-4E28-9309-2869489C1C19}" type="slidenum">
              <a:rPr lang="en-US" smtClean="0"/>
              <a:pPr/>
              <a:t>20</a:t>
            </a:fld>
            <a:endParaRPr lang="en-US"/>
          </a:p>
        </p:txBody>
      </p:sp>
    </p:spTree>
    <p:extLst>
      <p:ext uri="{BB962C8B-B14F-4D97-AF65-F5344CB8AC3E}">
        <p14:creationId xmlns:p14="http://schemas.microsoft.com/office/powerpoint/2010/main" val="3667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3</a:t>
            </a:fld>
            <a:endParaRPr lang="en-US"/>
          </a:p>
        </p:txBody>
      </p:sp>
    </p:spTree>
    <p:extLst>
      <p:ext uri="{BB962C8B-B14F-4D97-AF65-F5344CB8AC3E}">
        <p14:creationId xmlns:p14="http://schemas.microsoft.com/office/powerpoint/2010/main" val="3860666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WIPO Pearl it</a:t>
            </a:r>
            <a:r>
              <a:rPr lang="en-US" baseline="0" dirty="0"/>
              <a:t> is possible to find a list of universities and bodies with whom we have a collaboration. Once we receive your terms, and after validation by our language experts, the name of the University of Auckland will also feature amongst our partners!</a:t>
            </a:r>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pPr/>
              <a:t>21</a:t>
            </a:fld>
            <a:endParaRPr lang="en-US"/>
          </a:p>
        </p:txBody>
      </p:sp>
    </p:spTree>
    <p:extLst>
      <p:ext uri="{BB962C8B-B14F-4D97-AF65-F5344CB8AC3E}">
        <p14:creationId xmlns:p14="http://schemas.microsoft.com/office/powerpoint/2010/main" val="249545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Terminology</a:t>
            </a:r>
            <a:r>
              <a:rPr lang="fr-CH" baseline="0" dirty="0"/>
              <a:t> </a:t>
            </a:r>
            <a:r>
              <a:rPr lang="fr-CH" baseline="0" dirty="0" err="1"/>
              <a:t>is</a:t>
            </a:r>
            <a:r>
              <a:rPr lang="fr-CH" baseline="0" dirty="0"/>
              <a:t> a team </a:t>
            </a:r>
            <a:r>
              <a:rPr lang="fr-CH" baseline="0" dirty="0" err="1"/>
              <a:t>endevaour</a:t>
            </a:r>
            <a:r>
              <a:rPr lang="fr-CH" baseline="0" dirty="0"/>
              <a:t>: as </a:t>
            </a:r>
            <a:r>
              <a:rPr lang="fr-CH" baseline="0" dirty="0" err="1"/>
              <a:t>said</a:t>
            </a:r>
            <a:r>
              <a:rPr lang="fr-CH" baseline="0" dirty="0"/>
              <a:t> </a:t>
            </a:r>
            <a:r>
              <a:rPr lang="fr-CH" baseline="0" dirty="0" err="1"/>
              <a:t>terminologists</a:t>
            </a:r>
            <a:r>
              <a:rPr lang="fr-CH" baseline="0" dirty="0"/>
              <a:t>/translators/</a:t>
            </a:r>
            <a:r>
              <a:rPr lang="fr-CH" baseline="0" dirty="0" err="1"/>
              <a:t>external</a:t>
            </a:r>
            <a:r>
              <a:rPr lang="fr-CH" baseline="0" dirty="0"/>
              <a:t> </a:t>
            </a:r>
            <a:r>
              <a:rPr lang="fr-CH" baseline="0" dirty="0" err="1"/>
              <a:t>contributors</a:t>
            </a:r>
            <a:r>
              <a:rPr lang="fr-CH" baseline="0" dirty="0"/>
              <a:t> (pilots </a:t>
            </a:r>
            <a:r>
              <a:rPr lang="fr-CH" baseline="0" dirty="0" err="1"/>
              <a:t>with</a:t>
            </a:r>
            <a:r>
              <a:rPr lang="fr-CH" baseline="0" dirty="0"/>
              <a:t> </a:t>
            </a:r>
            <a:r>
              <a:rPr lang="fr-CH" baseline="0" dirty="0" err="1"/>
              <a:t>two</a:t>
            </a:r>
            <a:r>
              <a:rPr lang="fr-CH" baseline="0" dirty="0"/>
              <a:t> </a:t>
            </a:r>
            <a:r>
              <a:rPr lang="fr-CH" baseline="0" dirty="0" err="1"/>
              <a:t>Universities</a:t>
            </a:r>
            <a:r>
              <a:rPr lang="fr-CH" baseline="0" dirty="0"/>
              <a:t>)</a:t>
            </a:r>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t>23</a:t>
            </a:fld>
            <a:endParaRPr lang="en-US"/>
          </a:p>
        </p:txBody>
      </p:sp>
    </p:spTree>
    <p:extLst>
      <p:ext uri="{BB962C8B-B14F-4D97-AF65-F5344CB8AC3E}">
        <p14:creationId xmlns:p14="http://schemas.microsoft.com/office/powerpoint/2010/main" val="208500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pPr/>
              <a:t>4</a:t>
            </a:fld>
            <a:endParaRPr lang="en-US"/>
          </a:p>
        </p:txBody>
      </p:sp>
    </p:spTree>
    <p:extLst>
      <p:ext uri="{BB962C8B-B14F-4D97-AF65-F5344CB8AC3E}">
        <p14:creationId xmlns:p14="http://schemas.microsoft.com/office/powerpoint/2010/main" val="277482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latin typeface="Dotum" pitchFamily="34" charset="-127"/>
                <a:ea typeface="Dotum" pitchFamily="34" charset="-127"/>
              </a:rPr>
              <a:t>The 10 languages of publication</a:t>
            </a:r>
            <a:r>
              <a:rPr lang="en-US" altLang="en-US" baseline="0" dirty="0">
                <a:latin typeface="Dotum" pitchFamily="34" charset="-127"/>
                <a:ea typeface="Dotum" pitchFamily="34" charset="-127"/>
              </a:rPr>
              <a:t> are: English, French, Chinese, German, Spanish, Portuguese, Korean, Japanese, Arabic and Russian. </a:t>
            </a:r>
            <a:endParaRPr lang="en-US" altLang="en-US" dirty="0">
              <a:latin typeface="Dotum" pitchFamily="34" charset="-127"/>
              <a:ea typeface="Dotum" pitchFamily="34" charset="-127"/>
            </a:endParaRPr>
          </a:p>
          <a:p>
            <a:pPr>
              <a:lnSpc>
                <a:spcPct val="90000"/>
              </a:lnSpc>
            </a:pPr>
            <a:endParaRPr lang="en-US" altLang="en-US" dirty="0">
              <a:latin typeface="Dotum" pitchFamily="34" charset="-127"/>
              <a:ea typeface="Dotum" pitchFamily="34" charset="-127"/>
            </a:endParaRPr>
          </a:p>
          <a:p>
            <a:pPr>
              <a:lnSpc>
                <a:spcPct val="90000"/>
              </a:lnSpc>
            </a:pPr>
            <a:r>
              <a:rPr lang="en-US" altLang="en-US" dirty="0">
                <a:latin typeface="Dotum" pitchFamily="34" charset="-127"/>
                <a:ea typeface="Dotum" pitchFamily="34" charset="-127"/>
              </a:rPr>
              <a:t>PATENTSCOPE</a:t>
            </a:r>
            <a:r>
              <a:rPr lang="en-US" altLang="en-US" baseline="0" dirty="0">
                <a:latin typeface="Dotum" pitchFamily="34" charset="-127"/>
                <a:ea typeface="Dotum" pitchFamily="34" charset="-127"/>
              </a:rPr>
              <a:t> is the WIPO’s database of patent applications (83 millions documents): it contains international patent applications filed via the PCT system and national patent collections, i.e. USPTO (USA Patent Office), EPO (European Patent Office), ROSPATENT (Russian Patent Office), etc. For a detailed coverage, see here: </a:t>
            </a:r>
            <a:r>
              <a:rPr lang="it-IT" dirty="0">
                <a:hlinkClick r:id="rId3"/>
              </a:rPr>
              <a:t>https://patentscope.wipo.int/search/en/help/data_coverage.jsf</a:t>
            </a:r>
            <a:endParaRPr lang="en-US" altLang="en-US" baseline="0" dirty="0">
              <a:latin typeface="Dotum" pitchFamily="34" charset="-127"/>
              <a:ea typeface="Dotum" pitchFamily="34" charset="-127"/>
            </a:endParaRPr>
          </a:p>
          <a:p>
            <a:pPr>
              <a:lnSpc>
                <a:spcPct val="90000"/>
              </a:lnSpc>
            </a:pPr>
            <a:endParaRPr lang="en-US" altLang="en-US" baseline="0" dirty="0">
              <a:latin typeface="Dotum" pitchFamily="34" charset="-127"/>
              <a:ea typeface="Dotum" pitchFamily="34" charset="-127"/>
            </a:endParaRPr>
          </a:p>
          <a:p>
            <a:pPr>
              <a:lnSpc>
                <a:spcPct val="90000"/>
              </a:lnSpc>
            </a:pPr>
            <a:r>
              <a:rPr lang="en-US" altLang="en-US" baseline="0" dirty="0">
                <a:latin typeface="Dotum" pitchFamily="34" charset="-127"/>
                <a:ea typeface="Dotum" pitchFamily="34" charset="-127"/>
              </a:rPr>
              <a:t>Access to patent information is also granted by offering translation of patent titles and abstracts, patentability reports, and other PCT-relevant documents into English and French from one of the other PCT languages, which are also published in PATENTSCOPE and/or WIPO website. </a:t>
            </a:r>
            <a:endParaRPr lang="en-US" altLang="en-US" dirty="0">
              <a:latin typeface="Dotum" pitchFamily="34" charset="-127"/>
              <a:ea typeface="Dotum" pitchFamily="34" charset="-127"/>
            </a:endParaRPr>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pPr/>
              <a:t>5</a:t>
            </a:fld>
            <a:endParaRPr lang="en-US"/>
          </a:p>
        </p:txBody>
      </p:sp>
    </p:spTree>
    <p:extLst>
      <p:ext uri="{BB962C8B-B14F-4D97-AF65-F5344CB8AC3E}">
        <p14:creationId xmlns:p14="http://schemas.microsoft.com/office/powerpoint/2010/main" val="120525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a:t>
            </a:r>
            <a:r>
              <a:rPr lang="en-US" baseline="0" dirty="0"/>
              <a:t> of the filings in 2018.  Amongst the main 10 PCT applicants we have companies of worldwide renown such as </a:t>
            </a:r>
            <a:r>
              <a:rPr lang="en-US" baseline="0" dirty="0" err="1"/>
              <a:t>Huawei</a:t>
            </a:r>
            <a:r>
              <a:rPr lang="en-US" baseline="0" dirty="0"/>
              <a:t>, Mitsubishi, Intel.</a:t>
            </a:r>
          </a:p>
          <a:p>
            <a:r>
              <a:rPr lang="en-US" baseline="0" dirty="0"/>
              <a:t>Regarding the top 5 fields of technology in which international applications are filed we find in first position digital communication followed by computer technology, electrical machinery, medical technology and means of transport. </a:t>
            </a:r>
          </a:p>
          <a:p>
            <a:r>
              <a:rPr lang="en-US" baseline="0" dirty="0"/>
              <a:t>Regarding the top 10 countries, the USA is the first country for number of filings, followed closely by Chinese, Japan, Germany and the Republic of Korea.  Chinese, Japanese, German and Korean are accordingly the main languages from which we translate into English and French. </a:t>
            </a:r>
          </a:p>
          <a:p>
            <a:endParaRPr lang="en-US" baseline="0" dirty="0"/>
          </a:p>
          <a:p>
            <a:r>
              <a:rPr lang="en-US" baseline="0" dirty="0"/>
              <a:t>For an update on 2019, see here (just published!) </a:t>
            </a:r>
            <a:r>
              <a:rPr lang="it-IT" dirty="0">
                <a:hlinkClick r:id="rId3"/>
              </a:rPr>
              <a:t>https://www.wipo.int/pressroom/en/articles/2020/article_0005.html?utm_source=WIPO+Newsletters&amp;utm_campaign=ad819a279a-EMAIL_CAMPAIGN_2020_04_06_08_20&amp;utm_medium=email&amp;utm_term=0_bcb3de19b4-ad819a279a-256069193</a:t>
            </a:r>
            <a:endParaRPr lang="it-IT" dirty="0"/>
          </a:p>
          <a:p>
            <a:endParaRPr lang="en-US" dirty="0"/>
          </a:p>
        </p:txBody>
      </p:sp>
      <p:sp>
        <p:nvSpPr>
          <p:cNvPr id="4" name="Slide Number Placeholder 3"/>
          <p:cNvSpPr>
            <a:spLocks noGrp="1"/>
          </p:cNvSpPr>
          <p:nvPr>
            <p:ph type="sldNum" sz="quarter" idx="10"/>
          </p:nvPr>
        </p:nvSpPr>
        <p:spPr/>
        <p:txBody>
          <a:bodyPr/>
          <a:lstStyle/>
          <a:p>
            <a:fld id="{11608A4B-92B0-4E28-9309-2869489C1C19}" type="slidenum">
              <a:rPr lang="en-US" smtClean="0"/>
              <a:pPr/>
              <a:t>6</a:t>
            </a:fld>
            <a:endParaRPr lang="en-US"/>
          </a:p>
        </p:txBody>
      </p:sp>
    </p:spTree>
    <p:extLst>
      <p:ext uri="{BB962C8B-B14F-4D97-AF65-F5344CB8AC3E}">
        <p14:creationId xmlns:p14="http://schemas.microsoft.com/office/powerpoint/2010/main" val="249903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27" indent="-171827">
              <a:buFontTx/>
              <a:buChar char="-"/>
            </a:pPr>
            <a:endParaRPr lang="fr-CH" baseline="0" dirty="0"/>
          </a:p>
          <a:p>
            <a:pPr marL="171827" indent="-171827">
              <a:buFontTx/>
              <a:buChar char="-"/>
            </a:pPr>
            <a:endParaRPr lang="en-GB" dirty="0"/>
          </a:p>
        </p:txBody>
      </p:sp>
      <p:sp>
        <p:nvSpPr>
          <p:cNvPr id="4" name="Slide Number Placeholder 3"/>
          <p:cNvSpPr>
            <a:spLocks noGrp="1"/>
          </p:cNvSpPr>
          <p:nvPr>
            <p:ph type="sldNum" sz="quarter" idx="10"/>
          </p:nvPr>
        </p:nvSpPr>
        <p:spPr/>
        <p:txBody>
          <a:bodyPr/>
          <a:lstStyle/>
          <a:p>
            <a:fld id="{11608A4B-92B0-4E28-9309-2869489C1C19}" type="slidenum">
              <a:rPr lang="en-US" smtClean="0"/>
              <a:t>7</a:t>
            </a:fld>
            <a:endParaRPr lang="en-US"/>
          </a:p>
        </p:txBody>
      </p:sp>
    </p:spTree>
    <p:extLst>
      <p:ext uri="{BB962C8B-B14F-4D97-AF65-F5344CB8AC3E}">
        <p14:creationId xmlns:p14="http://schemas.microsoft.com/office/powerpoint/2010/main" val="329570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E8ED3B0-064C-48FB-85AB-0F0035F06311}" type="slidenum">
              <a:rPr lang="en-US" altLang="en-US" smtClean="0"/>
              <a:pPr>
                <a:defRPr/>
              </a:pPr>
              <a:t>8</a:t>
            </a:fld>
            <a:endParaRPr lang="en-US" altLang="en-US"/>
          </a:p>
        </p:txBody>
      </p:sp>
    </p:spTree>
    <p:extLst>
      <p:ext uri="{BB962C8B-B14F-4D97-AF65-F5344CB8AC3E}">
        <p14:creationId xmlns:p14="http://schemas.microsoft.com/office/powerpoint/2010/main" val="50152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a:p>
        </p:txBody>
      </p:sp>
      <p:sp>
        <p:nvSpPr>
          <p:cNvPr id="4" name="Slide Number Placeholder 3"/>
          <p:cNvSpPr>
            <a:spLocks noGrp="1"/>
          </p:cNvSpPr>
          <p:nvPr>
            <p:ph type="sldNum" sz="quarter" idx="10"/>
          </p:nvPr>
        </p:nvSpPr>
        <p:spPr/>
        <p:txBody>
          <a:bodyPr/>
          <a:lstStyle/>
          <a:p>
            <a:pPr>
              <a:defRPr/>
            </a:pPr>
            <a:fld id="{4E8ED3B0-064C-48FB-85AB-0F0035F06311}" type="slidenum">
              <a:rPr lang="en-US" altLang="en-US" smtClean="0"/>
              <a:pPr>
                <a:defRPr/>
              </a:pPr>
              <a:t>9</a:t>
            </a:fld>
            <a:endParaRPr lang="en-US" altLang="en-US"/>
          </a:p>
        </p:txBody>
      </p:sp>
    </p:spTree>
    <p:extLst>
      <p:ext uri="{BB962C8B-B14F-4D97-AF65-F5344CB8AC3E}">
        <p14:creationId xmlns:p14="http://schemas.microsoft.com/office/powerpoint/2010/main" val="174941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de-CH" altLang="en-US"/>
          </a:p>
        </p:txBody>
      </p:sp>
      <p:sp>
        <p:nvSpPr>
          <p:cNvPr id="17412" name="Slide Number Placeholder 3"/>
          <p:cNvSpPr>
            <a:spLocks noGrp="1"/>
          </p:cNvSpPr>
          <p:nvPr>
            <p:ph type="sldNum" sz="quarter" idx="5"/>
          </p:nvPr>
        </p:nvSpPr>
        <p:spPr>
          <a:noFill/>
        </p:spPr>
        <p:txBody>
          <a:bodyPr/>
          <a:lstStyle/>
          <a:p>
            <a:fld id="{52FC2671-738B-4209-B668-38E29898CFCC}" type="slidenum">
              <a:rPr lang="en-US" altLang="en-US">
                <a:cs typeface="Arial Unicode MS" pitchFamily="34" charset="-128"/>
              </a:rPr>
              <a:pPr/>
              <a:t>10</a:t>
            </a:fld>
            <a:endParaRPr lang="en-US" altLang="en-US">
              <a:cs typeface="Arial Unicode MS" pitchFamily="34" charset="-128"/>
            </a:endParaRPr>
          </a:p>
        </p:txBody>
      </p:sp>
    </p:spTree>
    <p:extLst>
      <p:ext uri="{BB962C8B-B14F-4D97-AF65-F5344CB8AC3E}">
        <p14:creationId xmlns:p14="http://schemas.microsoft.com/office/powerpoint/2010/main" val="158798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Master" Target="../slideMasters/slideMaster2.xml"/><Relationship Id="rId1" Type="http://schemas.openxmlformats.org/officeDocument/2006/relationships/themeOverride" Target="../theme/themeOverride1.xml"/><Relationship Id="rId6" Type="http://schemas.openxmlformats.org/officeDocument/2006/relationships/image" Target="../media/image8.gif"/><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34422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2375858-AC89-4D5E-9BE3-8B15C5B1ACC0}"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82166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182E505-FCCD-49CA-AFB0-B8AD43C81CF1}"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19035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773238"/>
            <a:ext cx="8229600" cy="4352925"/>
          </a:xfrm>
        </p:spPr>
        <p:txBody>
          <a:bodyPr/>
          <a:lstStyle/>
          <a:p>
            <a:endParaRPr lang="en-US"/>
          </a:p>
        </p:txBody>
      </p:sp>
      <p:sp>
        <p:nvSpPr>
          <p:cNvPr id="4" name="Slide Number Placeholder 3"/>
          <p:cNvSpPr>
            <a:spLocks noGrp="1"/>
          </p:cNvSpPr>
          <p:nvPr>
            <p:ph type="sldNum" sz="quarter" idx="10"/>
          </p:nvPr>
        </p:nvSpPr>
        <p:spPr>
          <a:xfrm>
            <a:off x="7010400" y="0"/>
            <a:ext cx="2133600" cy="476250"/>
          </a:xfrm>
        </p:spPr>
        <p:txBody>
          <a:bodyPr/>
          <a:lstStyle>
            <a:lvl1pPr>
              <a:defRPr/>
            </a:lvl1pPr>
          </a:lstStyle>
          <a:p>
            <a:fld id="{4B9166F4-37CB-4657-835D-597CEE886E13}"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37707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69D8DD4C-0159-4035-966E-3A48D1C767E5}"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427191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
          <p:cNvSpPr/>
          <p:nvPr/>
        </p:nvSpPr>
        <p:spPr>
          <a:xfrm>
            <a:off x="904875" y="3648077"/>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hteck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hteck 5"/>
          <p:cNvSpPr/>
          <p:nvPr/>
        </p:nvSpPr>
        <p:spPr>
          <a:xfrm>
            <a:off x="904875" y="3648077"/>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hteck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Titel 7"/>
          <p:cNvSpPr>
            <a:spLocks noGrp="1"/>
          </p:cNvSpPr>
          <p:nvPr>
            <p:ph type="ctrTitle"/>
          </p:nvPr>
        </p:nvSpPr>
        <p:spPr>
          <a:xfrm>
            <a:off x="1219200" y="3886200"/>
            <a:ext cx="6858000" cy="990600"/>
          </a:xfrm>
        </p:spPr>
        <p:txBody>
          <a:bodyPr anchor="t"/>
          <a:lstStyle>
            <a:lvl1pPr algn="r">
              <a:defRPr sz="3000">
                <a:solidFill>
                  <a:schemeClr val="tx1"/>
                </a:solidFill>
              </a:defRPr>
            </a:lvl1pPr>
          </a:lstStyle>
          <a:p>
            <a:r>
              <a:rPr lang="de-DE" dirty="0"/>
              <a:t>Mastertitelformat bearbeiten</a:t>
            </a:r>
            <a:endParaRPr lang="en-US" dirty="0"/>
          </a:p>
        </p:txBody>
      </p:sp>
      <p:sp>
        <p:nvSpPr>
          <p:cNvPr id="9" name="Untertitel 8"/>
          <p:cNvSpPr>
            <a:spLocks noGrp="1"/>
          </p:cNvSpPr>
          <p:nvPr>
            <p:ph type="subTitle" idx="1"/>
          </p:nvPr>
        </p:nvSpPr>
        <p:spPr>
          <a:xfrm>
            <a:off x="1219200" y="5124450"/>
            <a:ext cx="6858000" cy="533400"/>
          </a:xfrm>
        </p:spPr>
        <p:txBody>
          <a:bodyPr/>
          <a:lstStyle>
            <a:lvl1pPr marL="0" indent="0" algn="r">
              <a:buNone/>
              <a:defRPr sz="2100">
                <a:solidFill>
                  <a:schemeClr val="tx2"/>
                </a:solidFill>
                <a:latin typeface="Arial" panose="020B0604020202020204" pitchFamily="34" charset="0"/>
                <a:ea typeface="+mj-ea"/>
                <a:cs typeface="Arial" panose="020B0604020202020204" pitchFamily="34"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de-DE" dirty="0"/>
              <a:t>Master-Untertitelformat bearbeiten</a:t>
            </a:r>
            <a:endParaRPr lang="en-US" dirty="0"/>
          </a:p>
        </p:txBody>
      </p:sp>
      <p:sp>
        <p:nvSpPr>
          <p:cNvPr id="10" name="Datumsplatzhalter 27"/>
          <p:cNvSpPr>
            <a:spLocks noGrp="1"/>
          </p:cNvSpPr>
          <p:nvPr>
            <p:ph type="dt" sz="half" idx="10"/>
          </p:nvPr>
        </p:nvSpPr>
        <p:spPr>
          <a:xfrm>
            <a:off x="6400800" y="6354763"/>
            <a:ext cx="2286000" cy="366712"/>
          </a:xfrm>
        </p:spPr>
        <p:txBody>
          <a:bodyPr/>
          <a:lstStyle>
            <a:lvl1pPr>
              <a:defRPr sz="1050"/>
            </a:lvl1pPr>
          </a:lstStyle>
          <a:p>
            <a:r>
              <a:rPr lang="en-US" dirty="0"/>
              <a:t>1-4 July 2020</a:t>
            </a:r>
          </a:p>
        </p:txBody>
      </p:sp>
      <p:sp>
        <p:nvSpPr>
          <p:cNvPr id="11" name="Fußzeilenplatzhalter 16"/>
          <p:cNvSpPr>
            <a:spLocks noGrp="1"/>
          </p:cNvSpPr>
          <p:nvPr>
            <p:ph type="ftr" sz="quarter" idx="11"/>
          </p:nvPr>
        </p:nvSpPr>
        <p:spPr>
          <a:xfrm>
            <a:off x="2898775" y="6354763"/>
            <a:ext cx="3475038" cy="366712"/>
          </a:xfrm>
        </p:spPr>
        <p:txBody>
          <a:bodyPr/>
          <a:lstStyle>
            <a:lvl1pPr>
              <a:defRPr/>
            </a:lvl1pPr>
          </a:lstStyle>
          <a:p>
            <a:r>
              <a:rPr lang="en-US" dirty="0"/>
              <a:t>TSS 2020 ONLINE</a:t>
            </a:r>
          </a:p>
        </p:txBody>
      </p:sp>
      <p:sp>
        <p:nvSpPr>
          <p:cNvPr id="12" name="Foliennummernplatzhalter 28"/>
          <p:cNvSpPr>
            <a:spLocks noGrp="1"/>
          </p:cNvSpPr>
          <p:nvPr>
            <p:ph type="sldNum" sz="quarter" idx="12"/>
          </p:nvPr>
        </p:nvSpPr>
        <p:spPr>
          <a:xfrm>
            <a:off x="1216025" y="6354763"/>
            <a:ext cx="1219200" cy="366712"/>
          </a:xfrm>
        </p:spPr>
        <p:txBody>
          <a:bodyPr/>
          <a:lstStyle>
            <a:lvl1pPr>
              <a:defRPr/>
            </a:lvl1pPr>
          </a:lstStyle>
          <a:p>
            <a:fld id="{3A98EE3D-8CD1-4C3F-BD1C-C98C9596463C}" type="slidenum">
              <a:rPr lang="en-US" smtClean="0"/>
              <a:t>‹Nr.›</a:t>
            </a:fld>
            <a:endParaRPr lang="en-US" dirty="0"/>
          </a:p>
        </p:txBody>
      </p:sp>
      <p:pic>
        <p:nvPicPr>
          <p:cNvPr id="13" name="Grafik 12" descr="Ein Bild, das Zeichnung enthält.&#10;&#10;Automatisch generierte Beschreibung">
            <a:extLst>
              <a:ext uri="{FF2B5EF4-FFF2-40B4-BE49-F238E27FC236}">
                <a16:creationId xmlns:a16="http://schemas.microsoft.com/office/drawing/2014/main" id="{CCC3AE7F-9E9F-4F3D-B989-7B0F5C4243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56" y="808542"/>
            <a:ext cx="1566463" cy="723747"/>
          </a:xfrm>
          <a:prstGeom prst="rect">
            <a:avLst/>
          </a:prstGeom>
        </p:spPr>
      </p:pic>
      <p:pic>
        <p:nvPicPr>
          <p:cNvPr id="14" name="Grafik 13" descr="Ein Bild, das Zeichnung enthält.&#10;&#10;Automatisch generierte Beschreibung">
            <a:extLst>
              <a:ext uri="{FF2B5EF4-FFF2-40B4-BE49-F238E27FC236}">
                <a16:creationId xmlns:a16="http://schemas.microsoft.com/office/drawing/2014/main" id="{FCFB6283-AF22-459A-9CAB-A7F5B71BD3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7226" y="290483"/>
            <a:ext cx="1497316" cy="1480190"/>
          </a:xfrm>
          <a:prstGeom prst="rect">
            <a:avLst/>
          </a:prstGeom>
        </p:spPr>
      </p:pic>
      <p:pic>
        <p:nvPicPr>
          <p:cNvPr id="15" name="Grafik 14" descr="Ein Bild, das Essen enthält.&#10;&#10;Automatisch generierte Beschreibung">
            <a:extLst>
              <a:ext uri="{FF2B5EF4-FFF2-40B4-BE49-F238E27FC236}">
                <a16:creationId xmlns:a16="http://schemas.microsoft.com/office/drawing/2014/main" id="{BC3D7FFA-93E2-48D8-BFEC-4D13749EB5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259516"/>
            <a:ext cx="1133884" cy="1480190"/>
          </a:xfrm>
          <a:prstGeom prst="rect">
            <a:avLst/>
          </a:prstGeom>
        </p:spPr>
      </p:pic>
      <p:pic>
        <p:nvPicPr>
          <p:cNvPr id="16" name="Grafik 15">
            <a:extLst>
              <a:ext uri="{FF2B5EF4-FFF2-40B4-BE49-F238E27FC236}">
                <a16:creationId xmlns:a16="http://schemas.microsoft.com/office/drawing/2014/main" id="{2F9ECBB6-F5A1-446D-A5F7-E60C6A7DB6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94206" y="570159"/>
            <a:ext cx="2025869" cy="1200515"/>
          </a:xfrm>
          <a:prstGeom prst="rect">
            <a:avLst/>
          </a:prstGeom>
        </p:spPr>
      </p:pic>
    </p:spTree>
    <p:extLst>
      <p:ext uri="{BB962C8B-B14F-4D97-AF65-F5344CB8AC3E}">
        <p14:creationId xmlns:p14="http://schemas.microsoft.com/office/powerpoint/2010/main" val="417425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solidFill>
                  <a:srgbClr val="C00000"/>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Inhaltsplatzhalter 7"/>
          <p:cNvSpPr>
            <a:spLocks noGrp="1"/>
          </p:cNvSpPr>
          <p:nvPr>
            <p:ph sz="quarter" idx="1"/>
          </p:nvPr>
        </p:nvSpPr>
        <p:spPr>
          <a:xfrm>
            <a:off x="457200" y="1219200"/>
            <a:ext cx="8229600" cy="4937760"/>
          </a:xfrm>
        </p:spPr>
        <p:txBody>
          <a:bodyPr/>
          <a:lstStyle>
            <a:lvl1pPr>
              <a:defRPr sz="27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stStyle>
          <a:p>
            <a:pPr lvl="0"/>
            <a:r>
              <a:rPr lang="de-DE" dirty="0"/>
              <a:t>Mastertextformat bearbeiten</a:t>
            </a:r>
          </a:p>
          <a:p>
            <a:pPr lvl="1"/>
            <a:r>
              <a:rPr lang="de-DE" dirty="0"/>
              <a:t>Zweite Ebene</a:t>
            </a:r>
          </a:p>
          <a:p>
            <a:pPr lvl="2"/>
            <a:r>
              <a:rPr lang="de-DE" dirty="0"/>
              <a:t>Dritte Ebene</a:t>
            </a:r>
          </a:p>
        </p:txBody>
      </p:sp>
      <p:sp>
        <p:nvSpPr>
          <p:cNvPr id="4" name="Datumsplatzhalter 13"/>
          <p:cNvSpPr>
            <a:spLocks noGrp="1"/>
          </p:cNvSpPr>
          <p:nvPr>
            <p:ph type="dt" sz="half" idx="10"/>
          </p:nvPr>
        </p:nvSpPr>
        <p:spPr/>
        <p:txBody>
          <a:bodyPr/>
          <a:lstStyle>
            <a:lvl1pPr algn="r">
              <a:defRPr>
                <a:solidFill>
                  <a:srgbClr val="002060"/>
                </a:solidFill>
              </a:defRPr>
            </a:lvl1pPr>
          </a:lstStyle>
          <a:p>
            <a:r>
              <a:rPr lang="en-US" dirty="0"/>
              <a:t>1-4 July 2020</a:t>
            </a:r>
          </a:p>
        </p:txBody>
      </p:sp>
      <p:sp>
        <p:nvSpPr>
          <p:cNvPr id="5" name="Fußzeilenplatzhalter 2"/>
          <p:cNvSpPr>
            <a:spLocks noGrp="1"/>
          </p:cNvSpPr>
          <p:nvPr>
            <p:ph type="ftr" sz="quarter" idx="11"/>
          </p:nvPr>
        </p:nvSpPr>
        <p:spPr/>
        <p:txBody>
          <a:bodyPr/>
          <a:lstStyle>
            <a:lvl1pPr algn="ctr">
              <a:defRPr>
                <a:solidFill>
                  <a:srgbClr val="C00000"/>
                </a:solidFill>
              </a:defRPr>
            </a:lvl1pPr>
          </a:lstStyle>
          <a:p>
            <a:r>
              <a:rPr lang="en-US" dirty="0"/>
              <a:t>TSS 2020 ONLINE</a:t>
            </a:r>
          </a:p>
        </p:txBody>
      </p:sp>
      <p:sp>
        <p:nvSpPr>
          <p:cNvPr id="6" name="Foliennummernplatzhalter 22"/>
          <p:cNvSpPr>
            <a:spLocks noGrp="1"/>
          </p:cNvSpPr>
          <p:nvPr>
            <p:ph type="sldNum" sz="quarter" idx="12"/>
          </p:nvPr>
        </p:nvSpPr>
        <p:spPr/>
        <p:txBody>
          <a:bodyPr/>
          <a:lstStyle>
            <a:lvl1pPr>
              <a:defRPr>
                <a:solidFill>
                  <a:srgbClr val="002060"/>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12786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solidFill>
          <a:schemeClr val="bg2"/>
        </a:solidFill>
        <a:effectLst/>
      </p:bgPr>
    </p:bg>
    <p:spTree>
      <p:nvGrpSpPr>
        <p:cNvPr id="1" name=""/>
        <p:cNvGrpSpPr/>
        <p:nvPr/>
      </p:nvGrpSpPr>
      <p:grpSpPr>
        <a:xfrm>
          <a:off x="0" y="0"/>
          <a:ext cx="0" cy="0"/>
          <a:chOff x="0" y="0"/>
          <a:chExt cx="0" cy="0"/>
        </a:xfrm>
      </p:grpSpPr>
      <p:sp>
        <p:nvSpPr>
          <p:cNvPr id="4" name="Rechteck 3"/>
          <p:cNvSpPr/>
          <p:nvPr/>
        </p:nvSpPr>
        <p:spPr>
          <a:xfrm>
            <a:off x="914400" y="2819402"/>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hteck 4"/>
          <p:cNvSpPr/>
          <p:nvPr/>
        </p:nvSpPr>
        <p:spPr>
          <a:xfrm>
            <a:off x="914400" y="2819402"/>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2" name="Titel 1"/>
          <p:cNvSpPr>
            <a:spLocks noGrp="1"/>
          </p:cNvSpPr>
          <p:nvPr>
            <p:ph type="title"/>
          </p:nvPr>
        </p:nvSpPr>
        <p:spPr>
          <a:xfrm>
            <a:off x="1219200" y="2971800"/>
            <a:ext cx="6858000" cy="1066800"/>
          </a:xfrm>
        </p:spPr>
        <p:txBody>
          <a:bodyPr anchor="t"/>
          <a:lstStyle>
            <a:lvl1pPr algn="r">
              <a:buNone/>
              <a:defRPr sz="2400" b="0" cap="none" baseline="0">
                <a:solidFill>
                  <a:schemeClr val="tx1"/>
                </a:solidFill>
              </a:defRPr>
            </a:lvl1pPr>
          </a:lstStyle>
          <a:p>
            <a:r>
              <a:rPr lang="de-DE" dirty="0"/>
              <a:t>Mastertitelformat bearbeiten</a:t>
            </a:r>
            <a:endParaRPr lang="en-US" dirty="0"/>
          </a:p>
        </p:txBody>
      </p:sp>
      <p:sp>
        <p:nvSpPr>
          <p:cNvPr id="3" name="Textplatzhalter 2"/>
          <p:cNvSpPr>
            <a:spLocks noGrp="1"/>
          </p:cNvSpPr>
          <p:nvPr>
            <p:ph type="body" idx="1"/>
          </p:nvPr>
        </p:nvSpPr>
        <p:spPr>
          <a:xfrm>
            <a:off x="1295400" y="4267200"/>
            <a:ext cx="6781800" cy="1143000"/>
          </a:xfrm>
        </p:spPr>
        <p:txBody>
          <a:bodyPr/>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de-DE"/>
              <a:t>Mastertextformat bearbeiten</a:t>
            </a:r>
          </a:p>
        </p:txBody>
      </p:sp>
      <p:sp>
        <p:nvSpPr>
          <p:cNvPr id="6" name="Datumsplatzhalter 3"/>
          <p:cNvSpPr>
            <a:spLocks noGrp="1"/>
          </p:cNvSpPr>
          <p:nvPr>
            <p:ph type="dt" sz="half" idx="10"/>
          </p:nvPr>
        </p:nvSpPr>
        <p:spPr>
          <a:xfrm>
            <a:off x="6400800" y="6354763"/>
            <a:ext cx="2286000" cy="366712"/>
          </a:xfrm>
        </p:spPr>
        <p:txBody>
          <a:bodyPr/>
          <a:lstStyle>
            <a:lvl1pPr>
              <a:defRPr>
                <a:solidFill>
                  <a:schemeClr val="tx1"/>
                </a:solidFill>
              </a:defRPr>
            </a:lvl1pPr>
          </a:lstStyle>
          <a:p>
            <a:r>
              <a:rPr lang="en-US" dirty="0"/>
              <a:t>1-4 July 2020</a:t>
            </a:r>
          </a:p>
        </p:txBody>
      </p:sp>
      <p:sp>
        <p:nvSpPr>
          <p:cNvPr id="7" name="Fußzeilenplatzhalter 4"/>
          <p:cNvSpPr>
            <a:spLocks noGrp="1"/>
          </p:cNvSpPr>
          <p:nvPr>
            <p:ph type="ftr" sz="quarter" idx="11"/>
          </p:nvPr>
        </p:nvSpPr>
        <p:spPr>
          <a:xfrm>
            <a:off x="2898775" y="6354763"/>
            <a:ext cx="3475038" cy="366712"/>
          </a:xfrm>
        </p:spPr>
        <p:txBody>
          <a:bodyPr/>
          <a:lstStyle>
            <a:lvl1pPr>
              <a:defRPr>
                <a:solidFill>
                  <a:schemeClr val="tx1"/>
                </a:solidFill>
              </a:defRPr>
            </a:lvl1pPr>
          </a:lstStyle>
          <a:p>
            <a:r>
              <a:rPr lang="en-US" dirty="0"/>
              <a:t>TSS 2020 ONLINE</a:t>
            </a:r>
          </a:p>
        </p:txBody>
      </p:sp>
      <p:sp>
        <p:nvSpPr>
          <p:cNvPr id="8" name="Foliennummernplatzhalter 5"/>
          <p:cNvSpPr>
            <a:spLocks noGrp="1"/>
          </p:cNvSpPr>
          <p:nvPr>
            <p:ph type="sldNum" sz="quarter" idx="12"/>
          </p:nvPr>
        </p:nvSpPr>
        <p:spPr>
          <a:xfrm>
            <a:off x="1069976" y="6354763"/>
            <a:ext cx="1520825" cy="366712"/>
          </a:xfrm>
        </p:spPr>
        <p:txBody>
          <a:bodyPr/>
          <a:lstStyle>
            <a:lvl1pPr>
              <a:defRPr/>
            </a:lvl1pPr>
          </a:lstStyle>
          <a:p>
            <a:fld id="{3A98EE3D-8CD1-4C3F-BD1C-C98C9596463C}" type="slidenum">
              <a:rPr lang="en-US" smtClean="0"/>
              <a:t>‹Nr.›</a:t>
            </a:fld>
            <a:endParaRPr lang="en-US" dirty="0"/>
          </a:p>
        </p:txBody>
      </p:sp>
      <p:pic>
        <p:nvPicPr>
          <p:cNvPr id="9" name="Grafik 8" descr="Ein Bild, das Zeichnung enthält.&#10;&#10;Automatisch generierte Beschreibung">
            <a:extLst>
              <a:ext uri="{FF2B5EF4-FFF2-40B4-BE49-F238E27FC236}">
                <a16:creationId xmlns:a16="http://schemas.microsoft.com/office/drawing/2014/main" id="{8F3EF425-AED8-4360-9860-99346C6F58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88" y="512726"/>
            <a:ext cx="2175945" cy="1005344"/>
          </a:xfrm>
          <a:prstGeom prst="rect">
            <a:avLst/>
          </a:prstGeom>
        </p:spPr>
      </p:pic>
      <p:pic>
        <p:nvPicPr>
          <p:cNvPr id="10" name="Grafik 9" descr="Ein Bild, das Zeichnung enthält.&#10;&#10;Automatisch generierte Beschreibung">
            <a:extLst>
              <a:ext uri="{FF2B5EF4-FFF2-40B4-BE49-F238E27FC236}">
                <a16:creationId xmlns:a16="http://schemas.microsoft.com/office/drawing/2014/main" id="{061570EC-C36C-45D8-A58C-E59416B105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78960" y="279153"/>
            <a:ext cx="1493870" cy="1476783"/>
          </a:xfrm>
          <a:prstGeom prst="rect">
            <a:avLst/>
          </a:prstGeom>
        </p:spPr>
      </p:pic>
      <p:pic>
        <p:nvPicPr>
          <p:cNvPr id="11" name="Grafik 10" descr="Ein Bild, das Essen enthält.&#10;&#10;Automatisch generierte Beschreibung">
            <a:extLst>
              <a:ext uri="{FF2B5EF4-FFF2-40B4-BE49-F238E27FC236}">
                <a16:creationId xmlns:a16="http://schemas.microsoft.com/office/drawing/2014/main" id="{6BC3BC2C-E18F-465C-80D3-4DFF67B72C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06697" y="263846"/>
            <a:ext cx="1143000" cy="1492091"/>
          </a:xfrm>
          <a:prstGeom prst="rect">
            <a:avLst/>
          </a:prstGeom>
        </p:spPr>
      </p:pic>
      <p:pic>
        <p:nvPicPr>
          <p:cNvPr id="12" name="Grafik 11">
            <a:extLst>
              <a:ext uri="{FF2B5EF4-FFF2-40B4-BE49-F238E27FC236}">
                <a16:creationId xmlns:a16="http://schemas.microsoft.com/office/drawing/2014/main" id="{011F9B2B-C8AB-45D3-BA2E-61E90A839B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08896" y="399971"/>
            <a:ext cx="2096085" cy="1242124"/>
          </a:xfrm>
          <a:prstGeom prst="rect">
            <a:avLst/>
          </a:prstGeom>
        </p:spPr>
      </p:pic>
    </p:spTree>
    <p:extLst>
      <p:ext uri="{BB962C8B-B14F-4D97-AF65-F5344CB8AC3E}">
        <p14:creationId xmlns:p14="http://schemas.microsoft.com/office/powerpoint/2010/main" val="184000943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lang="de-DE" dirty="0"/>
              <a:t>Mastertitelformat bearbeiten</a:t>
            </a:r>
            <a:endParaRPr lang="en-US" dirty="0"/>
          </a:p>
        </p:txBody>
      </p:sp>
      <p:sp>
        <p:nvSpPr>
          <p:cNvPr id="9" name="Inhaltsplatzhalter 8"/>
          <p:cNvSpPr>
            <a:spLocks noGrp="1"/>
          </p:cNvSpPr>
          <p:nvPr>
            <p:ph sz="quarter" idx="1"/>
          </p:nvPr>
        </p:nvSpPr>
        <p:spPr>
          <a:xfrm>
            <a:off x="457200" y="1219200"/>
            <a:ext cx="4041648" cy="4937760"/>
          </a:xfrm>
        </p:spPr>
        <p:txBody>
          <a:bodyPr/>
          <a:lstStyle/>
          <a:p>
            <a:pPr lvl="0"/>
            <a:r>
              <a:rPr lang="de-DE" dirty="0"/>
              <a:t>Mastertextformat bearbeiten</a:t>
            </a:r>
          </a:p>
          <a:p>
            <a:pPr lvl="1"/>
            <a:r>
              <a:rPr lang="de-DE" dirty="0"/>
              <a:t>Zweite Ebene</a:t>
            </a:r>
          </a:p>
          <a:p>
            <a:pPr lvl="2"/>
            <a:r>
              <a:rPr lang="de-DE" dirty="0"/>
              <a:t>Dritte Ebene</a:t>
            </a:r>
          </a:p>
        </p:txBody>
      </p:sp>
      <p:sp>
        <p:nvSpPr>
          <p:cNvPr id="11" name="Inhaltsplatzhalter 10"/>
          <p:cNvSpPr>
            <a:spLocks noGrp="1"/>
          </p:cNvSpPr>
          <p:nvPr>
            <p:ph sz="quarter" idx="2"/>
          </p:nvPr>
        </p:nvSpPr>
        <p:spPr>
          <a:xfrm>
            <a:off x="4632198" y="1216152"/>
            <a:ext cx="4041648" cy="4937760"/>
          </a:xfrm>
        </p:spPr>
        <p:txBody>
          <a:bodyPr/>
          <a:lstStyle/>
          <a:p>
            <a:pPr lvl="0"/>
            <a:r>
              <a:rPr lang="de-DE" dirty="0"/>
              <a:t>Mastertextformat bearbeiten</a:t>
            </a:r>
          </a:p>
          <a:p>
            <a:pPr lvl="1"/>
            <a:r>
              <a:rPr lang="de-DE" dirty="0"/>
              <a:t>Zweite Ebene</a:t>
            </a:r>
          </a:p>
          <a:p>
            <a:pPr lvl="2"/>
            <a:r>
              <a:rPr lang="de-DE" dirty="0"/>
              <a:t>Dritte Ebene</a:t>
            </a:r>
          </a:p>
        </p:txBody>
      </p:sp>
      <p:sp>
        <p:nvSpPr>
          <p:cNvPr id="5" name="Datumsplatzhalter 13"/>
          <p:cNvSpPr>
            <a:spLocks noGrp="1"/>
          </p:cNvSpPr>
          <p:nvPr>
            <p:ph type="dt" sz="half" idx="10"/>
          </p:nvPr>
        </p:nvSpPr>
        <p:spPr/>
        <p:txBody>
          <a:bodyPr/>
          <a:lstStyle>
            <a:lvl1pPr>
              <a:defRPr/>
            </a:lvl1pPr>
          </a:lstStyle>
          <a:p>
            <a:r>
              <a:rPr lang="en-US"/>
              <a:t>1-4 July 2020</a:t>
            </a:r>
            <a:endParaRPr lang="en-US" dirty="0"/>
          </a:p>
        </p:txBody>
      </p:sp>
      <p:sp>
        <p:nvSpPr>
          <p:cNvPr id="6" name="Fußzeilenplatzhalter 2"/>
          <p:cNvSpPr>
            <a:spLocks noGrp="1"/>
          </p:cNvSpPr>
          <p:nvPr>
            <p:ph type="ftr" sz="quarter" idx="11"/>
          </p:nvPr>
        </p:nvSpPr>
        <p:spPr/>
        <p:txBody>
          <a:bodyPr/>
          <a:lstStyle>
            <a:lvl1pPr>
              <a:defRPr/>
            </a:lvl1pPr>
          </a:lstStyle>
          <a:p>
            <a:r>
              <a:rPr lang="en-US"/>
              <a:t>TSS 2020 ONLINE</a:t>
            </a:r>
            <a:endParaRPr lang="en-US" dirty="0"/>
          </a:p>
        </p:txBody>
      </p:sp>
      <p:sp>
        <p:nvSpPr>
          <p:cNvPr id="7" name="Foliennummernplatzhalter 22"/>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6656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lang="de-DE" dirty="0"/>
              <a:t>Mastertitelformat bearbeiten</a:t>
            </a:r>
            <a:endParaRPr lang="en-US" dirty="0"/>
          </a:p>
        </p:txBody>
      </p:sp>
      <p:sp>
        <p:nvSpPr>
          <p:cNvPr id="3" name="Textplatzhalter 2"/>
          <p:cNvSpPr>
            <a:spLocks noGrp="1"/>
          </p:cNvSpPr>
          <p:nvPr>
            <p:ph type="body" idx="1"/>
          </p:nvPr>
        </p:nvSpPr>
        <p:spPr>
          <a:xfrm>
            <a:off x="457200" y="1285875"/>
            <a:ext cx="4040188" cy="685800"/>
          </a:xfrm>
          <a:noFill/>
          <a:ln>
            <a:noFill/>
          </a:ln>
        </p:spPr>
        <p:txBody>
          <a:bodyPr anchor="b">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de-DE"/>
              <a:t>Mastertextformat bearbeiten</a:t>
            </a:r>
          </a:p>
        </p:txBody>
      </p:sp>
      <p:sp>
        <p:nvSpPr>
          <p:cNvPr id="4" name="Textplatzhalter 3"/>
          <p:cNvSpPr>
            <a:spLocks noGrp="1"/>
          </p:cNvSpPr>
          <p:nvPr>
            <p:ph type="body" sz="half" idx="3"/>
          </p:nvPr>
        </p:nvSpPr>
        <p:spPr>
          <a:xfrm>
            <a:off x="4648201" y="1295400"/>
            <a:ext cx="4041775" cy="685800"/>
          </a:xfrm>
          <a:noFill/>
          <a:ln>
            <a:noFill/>
          </a:ln>
        </p:spPr>
        <p:txBody>
          <a:bodyPr anchor="b"/>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de-DE"/>
              <a:t>Mastertextformat bearbeiten</a:t>
            </a:r>
          </a:p>
        </p:txBody>
      </p:sp>
      <p:sp>
        <p:nvSpPr>
          <p:cNvPr id="11" name="Inhaltsplatzhalter 10"/>
          <p:cNvSpPr>
            <a:spLocks noGrp="1"/>
          </p:cNvSpPr>
          <p:nvPr>
            <p:ph sz="quarter" idx="2"/>
          </p:nvPr>
        </p:nvSpPr>
        <p:spPr>
          <a:xfrm>
            <a:off x="457200" y="2133600"/>
            <a:ext cx="4038600" cy="4038600"/>
          </a:xfrm>
        </p:spPr>
        <p:txBody>
          <a:bodyPr/>
          <a:lstStyle/>
          <a:p>
            <a:pPr lvl="0"/>
            <a:r>
              <a:rPr lang="de-DE" dirty="0"/>
              <a:t>Mastertextformat bearbeiten</a:t>
            </a:r>
          </a:p>
          <a:p>
            <a:pPr lvl="1"/>
            <a:r>
              <a:rPr lang="de-DE" dirty="0"/>
              <a:t>Zweite Ebene</a:t>
            </a:r>
          </a:p>
          <a:p>
            <a:pPr lvl="2"/>
            <a:r>
              <a:rPr lang="de-DE" dirty="0"/>
              <a:t>Dritte Ebene</a:t>
            </a:r>
          </a:p>
        </p:txBody>
      </p:sp>
      <p:sp>
        <p:nvSpPr>
          <p:cNvPr id="13" name="Inhaltsplatzhalter 12"/>
          <p:cNvSpPr>
            <a:spLocks noGrp="1"/>
          </p:cNvSpPr>
          <p:nvPr>
            <p:ph sz="quarter" idx="4"/>
          </p:nvPr>
        </p:nvSpPr>
        <p:spPr>
          <a:xfrm>
            <a:off x="4648200" y="2133600"/>
            <a:ext cx="4038600" cy="4038600"/>
          </a:xfrm>
        </p:spPr>
        <p:txBody>
          <a:bodyPr/>
          <a:lstStyle/>
          <a:p>
            <a:pPr lvl="0"/>
            <a:r>
              <a:rPr lang="de-DE" dirty="0"/>
              <a:t>Mastertextformat bearbeiten</a:t>
            </a:r>
          </a:p>
          <a:p>
            <a:pPr lvl="1"/>
            <a:r>
              <a:rPr lang="de-DE" dirty="0"/>
              <a:t>Zweite Ebene</a:t>
            </a:r>
          </a:p>
          <a:p>
            <a:pPr lvl="2"/>
            <a:r>
              <a:rPr lang="de-DE" dirty="0"/>
              <a:t>Dritte Ebene</a:t>
            </a:r>
          </a:p>
        </p:txBody>
      </p:sp>
      <p:sp>
        <p:nvSpPr>
          <p:cNvPr id="7" name="Datumsplatzhalter 13"/>
          <p:cNvSpPr>
            <a:spLocks noGrp="1"/>
          </p:cNvSpPr>
          <p:nvPr>
            <p:ph type="dt" sz="half" idx="10"/>
          </p:nvPr>
        </p:nvSpPr>
        <p:spPr/>
        <p:txBody>
          <a:bodyPr/>
          <a:lstStyle>
            <a:lvl1pPr>
              <a:defRPr/>
            </a:lvl1pPr>
          </a:lstStyle>
          <a:p>
            <a:r>
              <a:rPr lang="en-US"/>
              <a:t>1-4 July 2020</a:t>
            </a:r>
            <a:endParaRPr lang="en-US" dirty="0"/>
          </a:p>
        </p:txBody>
      </p:sp>
      <p:sp>
        <p:nvSpPr>
          <p:cNvPr id="8" name="Fußzeilenplatzhalter 2"/>
          <p:cNvSpPr>
            <a:spLocks noGrp="1"/>
          </p:cNvSpPr>
          <p:nvPr>
            <p:ph type="ftr" sz="quarter" idx="11"/>
          </p:nvPr>
        </p:nvSpPr>
        <p:spPr/>
        <p:txBody>
          <a:bodyPr/>
          <a:lstStyle>
            <a:lvl1pPr>
              <a:defRPr/>
            </a:lvl1pPr>
          </a:lstStyle>
          <a:p>
            <a:r>
              <a:rPr lang="en-US"/>
              <a:t>TSS 2020 ONLINE</a:t>
            </a:r>
            <a:endParaRPr lang="en-US" dirty="0"/>
          </a:p>
        </p:txBody>
      </p:sp>
      <p:sp>
        <p:nvSpPr>
          <p:cNvPr id="9" name="Foliennummernplatzhalter 22"/>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53213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Gleichschenkliges Dreieck 2"/>
          <p:cNvSpPr>
            <a:spLocks noChangeAspect="1"/>
          </p:cNvSpPr>
          <p:nvPr/>
        </p:nvSpPr>
        <p:spPr>
          <a:xfrm rot="5400000">
            <a:off x="419100" y="6467476"/>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2" name="Titel 1"/>
          <p:cNvSpPr>
            <a:spLocks noGrp="1"/>
          </p:cNvSpPr>
          <p:nvPr>
            <p:ph type="title"/>
          </p:nvPr>
        </p:nvSpPr>
        <p:spPr>
          <a:xfrm>
            <a:off x="457200" y="228600"/>
            <a:ext cx="8229600" cy="914400"/>
          </a:xfrm>
        </p:spPr>
        <p:txBody>
          <a:bodyPr/>
          <a:lstStyle/>
          <a:p>
            <a:r>
              <a:rPr lang="de-DE" dirty="0"/>
              <a:t>Mastertitelformat bearbeiten</a:t>
            </a:r>
            <a:endParaRPr lang="en-US" dirty="0"/>
          </a:p>
        </p:txBody>
      </p:sp>
      <p:sp>
        <p:nvSpPr>
          <p:cNvPr id="4" name="Datumsplatzhalter 2"/>
          <p:cNvSpPr>
            <a:spLocks noGrp="1"/>
          </p:cNvSpPr>
          <p:nvPr>
            <p:ph type="dt" sz="half" idx="10"/>
          </p:nvPr>
        </p:nvSpPr>
        <p:spPr/>
        <p:txBody>
          <a:bodyPr/>
          <a:lstStyle>
            <a:lvl1pPr>
              <a:defRPr/>
            </a:lvl1pPr>
          </a:lstStyle>
          <a:p>
            <a:r>
              <a:rPr lang="en-US"/>
              <a:t>1-4 July 2020</a:t>
            </a:r>
            <a:endParaRPr lang="en-US" dirty="0"/>
          </a:p>
        </p:txBody>
      </p:sp>
      <p:sp>
        <p:nvSpPr>
          <p:cNvPr id="5" name="Fußzeilenplatzhalter 3"/>
          <p:cNvSpPr>
            <a:spLocks noGrp="1"/>
          </p:cNvSpPr>
          <p:nvPr>
            <p:ph type="ftr" sz="quarter" idx="11"/>
          </p:nvPr>
        </p:nvSpPr>
        <p:spPr/>
        <p:txBody>
          <a:bodyPr/>
          <a:lstStyle>
            <a:lvl1pPr>
              <a:defRPr/>
            </a:lvl1pPr>
          </a:lstStyle>
          <a:p>
            <a:r>
              <a:rPr lang="en-US"/>
              <a:t>TSS 2020 ONLINE</a:t>
            </a:r>
            <a:endParaRPr lang="en-US" dirty="0"/>
          </a:p>
        </p:txBody>
      </p:sp>
      <p:sp>
        <p:nvSpPr>
          <p:cNvPr id="6" name="Foliennummernplatzhalter 4"/>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6862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614E36F-6076-47D9-8C67-D9E9CCB8B911}"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75182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Gerade Verbindung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de-AT" sz="1350"/>
          </a:p>
        </p:txBody>
      </p:sp>
      <p:sp>
        <p:nvSpPr>
          <p:cNvPr id="3" name="Gleichschenkliges Dreieck 2"/>
          <p:cNvSpPr>
            <a:spLocks noChangeAspect="1"/>
          </p:cNvSpPr>
          <p:nvPr/>
        </p:nvSpPr>
        <p:spPr>
          <a:xfrm rot="5400000">
            <a:off x="419100" y="6467476"/>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4" name="Datumsplatzhalter 1"/>
          <p:cNvSpPr>
            <a:spLocks noGrp="1"/>
          </p:cNvSpPr>
          <p:nvPr>
            <p:ph type="dt" sz="half" idx="10"/>
          </p:nvPr>
        </p:nvSpPr>
        <p:spPr/>
        <p:txBody>
          <a:bodyPr/>
          <a:lstStyle>
            <a:lvl1pPr>
              <a:defRPr/>
            </a:lvl1pPr>
          </a:lstStyle>
          <a:p>
            <a:r>
              <a:rPr lang="en-US"/>
              <a:t>1-4 July 2020</a:t>
            </a:r>
            <a:endParaRPr lang="en-US" dirty="0"/>
          </a:p>
        </p:txBody>
      </p:sp>
      <p:sp>
        <p:nvSpPr>
          <p:cNvPr id="5" name="Fußzeilenplatzhalter 2"/>
          <p:cNvSpPr>
            <a:spLocks noGrp="1"/>
          </p:cNvSpPr>
          <p:nvPr>
            <p:ph type="ftr" sz="quarter" idx="11"/>
          </p:nvPr>
        </p:nvSpPr>
        <p:spPr/>
        <p:txBody>
          <a:bodyPr/>
          <a:lstStyle>
            <a:lvl1pPr>
              <a:defRPr/>
            </a:lvl1pPr>
          </a:lstStyle>
          <a:p>
            <a:r>
              <a:rPr lang="en-US"/>
              <a:t>TSS 2020 ONLINE</a:t>
            </a:r>
            <a:endParaRPr lang="en-US" dirty="0"/>
          </a:p>
        </p:txBody>
      </p:sp>
      <p:sp>
        <p:nvSpPr>
          <p:cNvPr id="6" name="Foliennummernplatzhalter 3"/>
          <p:cNvSpPr>
            <a:spLocks noGrp="1"/>
          </p:cNvSpPr>
          <p:nvPr>
            <p:ph type="sldNum" sz="quarter" idx="12"/>
          </p:nvPr>
        </p:nvSpPr>
        <p:spPr/>
        <p:txBody>
          <a:bodyPr/>
          <a:lstStyle>
            <a:lvl1pPr>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9084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D7ECD2F-1DCE-43D9-BA84-2DBFBBE0AB93}"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38085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4B2C5610-02EF-4F89-A1EB-E7F4079F868D}"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53504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D5EF40D-43FF-494D-A69B-EFC580C85EE0}"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67073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F485BD9-CCC6-46B3-ABFC-893F025ED5A1}"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815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A7ECE3D-7848-4E94-9032-1AFFE200B165}"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22021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73C1236-B3B2-4296-8CDE-78E40574FE40}"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39645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5F58A54-AFE9-4421-BC55-730B4FA1BAE7}" type="slidenum">
              <a:rPr lang="en-US" altLang="en-US">
                <a:solidFill>
                  <a:srgbClr val="000000"/>
                </a:solidFill>
              </a:rPr>
              <a:pPr/>
              <a:t>‹Nr.›</a:t>
            </a:fld>
            <a:endParaRPr lang="en-US" altLang="en-US">
              <a:solidFill>
                <a:srgbClr val="000000"/>
              </a:solidFill>
            </a:endParaRPr>
          </a:p>
        </p:txBody>
      </p:sp>
    </p:spTree>
    <p:extLst>
      <p:ext uri="{BB962C8B-B14F-4D97-AF65-F5344CB8AC3E}">
        <p14:creationId xmlns:p14="http://schemas.microsoft.com/office/powerpoint/2010/main" val="157106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1675CC03-17D3-4DF3-BE9F-299B12D8D576}" type="slidenum">
              <a:rPr lang="en-US" altLang="en-US" smtClean="0">
                <a:solidFill>
                  <a:srgbClr val="000000"/>
                </a:solidFill>
                <a:ea typeface="Dotum" pitchFamily="34" charset="-127"/>
              </a:rPr>
              <a:pPr fontAlgn="base">
                <a:spcAft>
                  <a:spcPct val="0"/>
                </a:spcAft>
              </a:pPr>
              <a:t>‹Nr.›</a:t>
            </a:fld>
            <a:endParaRPr lang="en-US" altLang="en-US">
              <a:solidFill>
                <a:srgbClr val="000000"/>
              </a:solidFill>
              <a:ea typeface="Dotum" pitchFamily="34" charset="-127"/>
            </a:endParaRPr>
          </a:p>
        </p:txBody>
      </p:sp>
      <p:sp>
        <p:nvSpPr>
          <p:cNvPr id="5"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endParaRPr lang="en-GB"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79456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spcBef>
          <a:spcPct val="0"/>
        </a:spcBef>
        <a:spcAft>
          <a:spcPct val="0"/>
        </a:spcAft>
        <a:defRPr sz="3600">
          <a:solidFill>
            <a:srgbClr val="00408C"/>
          </a:solidFill>
          <a:latin typeface="+mj-lt"/>
          <a:ea typeface="+mj-ea"/>
          <a:cs typeface="+mj-cs"/>
        </a:defRPr>
      </a:lvl1pPr>
      <a:lvl2pPr algn="l" rtl="0" fontAlgn="base">
        <a:spcBef>
          <a:spcPct val="0"/>
        </a:spcBef>
        <a:spcAft>
          <a:spcPct val="0"/>
        </a:spcAft>
        <a:defRPr sz="3600">
          <a:solidFill>
            <a:srgbClr val="00408C"/>
          </a:solidFill>
          <a:latin typeface="Arial" charset="0"/>
          <a:cs typeface="Arial" charset="0"/>
        </a:defRPr>
      </a:lvl2pPr>
      <a:lvl3pPr algn="l" rtl="0" fontAlgn="base">
        <a:spcBef>
          <a:spcPct val="0"/>
        </a:spcBef>
        <a:spcAft>
          <a:spcPct val="0"/>
        </a:spcAft>
        <a:defRPr sz="3600">
          <a:solidFill>
            <a:srgbClr val="00408C"/>
          </a:solidFill>
          <a:latin typeface="Arial" charset="0"/>
          <a:cs typeface="Arial" charset="0"/>
        </a:defRPr>
      </a:lvl3pPr>
      <a:lvl4pPr algn="l" rtl="0" fontAlgn="base">
        <a:spcBef>
          <a:spcPct val="0"/>
        </a:spcBef>
        <a:spcAft>
          <a:spcPct val="0"/>
        </a:spcAft>
        <a:defRPr sz="3600">
          <a:solidFill>
            <a:srgbClr val="00408C"/>
          </a:solidFill>
          <a:latin typeface="Arial" charset="0"/>
          <a:cs typeface="Arial" charset="0"/>
        </a:defRPr>
      </a:lvl4pPr>
      <a:lvl5pPr algn="l" rtl="0" fontAlgn="base">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fontAlgn="base">
        <a:spcBef>
          <a:spcPct val="20000"/>
        </a:spcBef>
        <a:spcAft>
          <a:spcPct val="0"/>
        </a:spcAft>
        <a:buBlip>
          <a:blip r:embed="rId16"/>
        </a:buBlip>
        <a:defRPr sz="2400">
          <a:solidFill>
            <a:schemeClr val="tx1"/>
          </a:solidFill>
          <a:latin typeface="+mn-lt"/>
          <a:ea typeface="+mn-ea"/>
          <a:cs typeface="+mn-cs"/>
        </a:defRPr>
      </a:lvl1pPr>
      <a:lvl2pPr marL="742950" indent="-285750" algn="l" rtl="0" fontAlgn="base">
        <a:spcBef>
          <a:spcPct val="20000"/>
        </a:spcBef>
        <a:spcAft>
          <a:spcPct val="0"/>
        </a:spcAft>
        <a:buBlip>
          <a:blip r:embed="rId16"/>
        </a:buBlip>
        <a:defRPr sz="2400">
          <a:solidFill>
            <a:schemeClr val="tx1"/>
          </a:solidFill>
          <a:latin typeface="+mn-lt"/>
          <a:cs typeface="+mn-cs"/>
        </a:defRPr>
      </a:lvl2pPr>
      <a:lvl3pPr marL="1143000" indent="-228600" algn="l" rtl="0" fontAlgn="base">
        <a:spcBef>
          <a:spcPct val="20000"/>
        </a:spcBef>
        <a:spcAft>
          <a:spcPct val="0"/>
        </a:spcAft>
        <a:buBlip>
          <a:blip r:embed="rId16"/>
        </a:buBlip>
        <a:defRPr sz="2400">
          <a:solidFill>
            <a:schemeClr val="tx1"/>
          </a:solidFill>
          <a:latin typeface="+mn-lt"/>
          <a:cs typeface="+mn-cs"/>
        </a:defRPr>
      </a:lvl3pPr>
      <a:lvl4pPr marL="1600200" indent="-228600" algn="l" rtl="0" fontAlgn="base">
        <a:spcBef>
          <a:spcPct val="20000"/>
        </a:spcBef>
        <a:spcAft>
          <a:spcPct val="0"/>
        </a:spcAft>
        <a:buBlip>
          <a:blip r:embed="rId16"/>
        </a:buBlip>
        <a:defRPr sz="2400">
          <a:solidFill>
            <a:schemeClr val="tx1"/>
          </a:solidFill>
          <a:latin typeface="+mn-lt"/>
          <a:cs typeface="+mn-cs"/>
        </a:defRPr>
      </a:lvl4pPr>
      <a:lvl5pPr marL="2057400" indent="-228600" algn="l" rtl="0" fontAlgn="base">
        <a:spcBef>
          <a:spcPct val="20000"/>
        </a:spcBef>
        <a:spcAft>
          <a:spcPct val="0"/>
        </a:spcAft>
        <a:buBlip>
          <a:blip r:embed="rId16"/>
        </a:buBlip>
        <a:defRPr sz="2400">
          <a:solidFill>
            <a:schemeClr val="tx1"/>
          </a:solidFill>
          <a:latin typeface="+mn-lt"/>
          <a:cs typeface="+mn-cs"/>
        </a:defRPr>
      </a:lvl5pPr>
      <a:lvl6pPr marL="2514600" indent="-228600" algn="l" rtl="0" fontAlgn="base">
        <a:spcBef>
          <a:spcPct val="20000"/>
        </a:spcBef>
        <a:spcAft>
          <a:spcPct val="0"/>
        </a:spcAft>
        <a:buBlip>
          <a:blip r:embed="rId16"/>
        </a:buBlip>
        <a:defRPr sz="2400">
          <a:solidFill>
            <a:schemeClr val="tx1"/>
          </a:solidFill>
          <a:latin typeface="+mn-lt"/>
          <a:cs typeface="+mn-cs"/>
        </a:defRPr>
      </a:lvl6pPr>
      <a:lvl7pPr marL="2971800" indent="-228600" algn="l" rtl="0" fontAlgn="base">
        <a:spcBef>
          <a:spcPct val="20000"/>
        </a:spcBef>
        <a:spcAft>
          <a:spcPct val="0"/>
        </a:spcAft>
        <a:buBlip>
          <a:blip r:embed="rId16"/>
        </a:buBlip>
        <a:defRPr sz="2400">
          <a:solidFill>
            <a:schemeClr val="tx1"/>
          </a:solidFill>
          <a:latin typeface="+mn-lt"/>
          <a:cs typeface="+mn-cs"/>
        </a:defRPr>
      </a:lvl7pPr>
      <a:lvl8pPr marL="3429000" indent="-228600" algn="l" rtl="0" fontAlgn="base">
        <a:spcBef>
          <a:spcPct val="20000"/>
        </a:spcBef>
        <a:spcAft>
          <a:spcPct val="0"/>
        </a:spcAft>
        <a:buBlip>
          <a:blip r:embed="rId16"/>
        </a:buBlip>
        <a:defRPr sz="2400">
          <a:solidFill>
            <a:schemeClr val="tx1"/>
          </a:solidFill>
          <a:latin typeface="+mn-lt"/>
          <a:cs typeface="+mn-cs"/>
        </a:defRPr>
      </a:lvl8pPr>
      <a:lvl9pPr marL="3886200" indent="-228600" algn="l" rtl="0" fontAlgn="base">
        <a:spcBef>
          <a:spcPct val="20000"/>
        </a:spcBef>
        <a:spcAft>
          <a:spcPct val="0"/>
        </a:spcAft>
        <a:buBlip>
          <a:blip r:embed="rId16"/>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dirty="0"/>
              <a:t>Titelmasterformat durch Klicken bearbeiten</a:t>
            </a:r>
            <a:endParaRPr lang="en-US" altLang="de-DE" dirty="0"/>
          </a:p>
        </p:txBody>
      </p:sp>
      <p:sp>
        <p:nvSpPr>
          <p:cNvPr id="2051" name="Textplatzhalt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p:txBody>
      </p:sp>
      <p:sp>
        <p:nvSpPr>
          <p:cNvPr id="14" name="Datumsplatzhalter 13"/>
          <p:cNvSpPr>
            <a:spLocks noGrp="1"/>
          </p:cNvSpPr>
          <p:nvPr>
            <p:ph type="dt" sz="half" idx="2"/>
          </p:nvPr>
        </p:nvSpPr>
        <p:spPr>
          <a:xfrm>
            <a:off x="6400801" y="6356352"/>
            <a:ext cx="2289175" cy="365125"/>
          </a:xfrm>
          <a:prstGeom prst="rect">
            <a:avLst/>
          </a:prstGeom>
        </p:spPr>
        <p:txBody>
          <a:bodyPr vert="horz"/>
          <a:lstStyle>
            <a:lvl1pPr algn="r" eaLnBrk="1" latinLnBrk="0" hangingPunct="1">
              <a:defRPr kumimoji="0" sz="1050">
                <a:solidFill>
                  <a:srgbClr val="002060"/>
                </a:solidFill>
                <a:latin typeface="Arial" charset="0"/>
              </a:defRPr>
            </a:lvl1pPr>
          </a:lstStyle>
          <a:p>
            <a:r>
              <a:rPr lang="en-US" dirty="0"/>
              <a:t>1-4 July 2020</a:t>
            </a:r>
          </a:p>
        </p:txBody>
      </p:sp>
      <p:sp>
        <p:nvSpPr>
          <p:cNvPr id="3" name="Fußzeilenplatzhalter 2"/>
          <p:cNvSpPr>
            <a:spLocks noGrp="1"/>
          </p:cNvSpPr>
          <p:nvPr>
            <p:ph type="ftr" sz="quarter" idx="3"/>
          </p:nvPr>
        </p:nvSpPr>
        <p:spPr>
          <a:xfrm>
            <a:off x="2898775" y="6356352"/>
            <a:ext cx="3505200" cy="365125"/>
          </a:xfrm>
          <a:prstGeom prst="rect">
            <a:avLst/>
          </a:prstGeom>
        </p:spPr>
        <p:txBody>
          <a:bodyPr vert="horz"/>
          <a:lstStyle>
            <a:lvl1pPr algn="ctr" eaLnBrk="1" latinLnBrk="0" hangingPunct="1">
              <a:defRPr kumimoji="0" sz="1050" b="1">
                <a:solidFill>
                  <a:srgbClr val="C00000"/>
                </a:solidFill>
                <a:latin typeface="Arial" charset="0"/>
              </a:defRPr>
            </a:lvl1pPr>
          </a:lstStyle>
          <a:p>
            <a:r>
              <a:rPr lang="en-US" dirty="0"/>
              <a:t>TSS 2020 ONLINE</a:t>
            </a:r>
          </a:p>
        </p:txBody>
      </p:sp>
      <p:sp>
        <p:nvSpPr>
          <p:cNvPr id="23" name="Foliennummernplatzhalter 22"/>
          <p:cNvSpPr>
            <a:spLocks noGrp="1"/>
          </p:cNvSpPr>
          <p:nvPr>
            <p:ph type="sldNum" sz="quarter" idx="4"/>
          </p:nvPr>
        </p:nvSpPr>
        <p:spPr>
          <a:xfrm>
            <a:off x="612775" y="6356352"/>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50">
                <a:solidFill>
                  <a:schemeClr val="tx2"/>
                </a:solidFill>
              </a:defRPr>
            </a:lvl1pPr>
          </a:lstStyle>
          <a:p>
            <a:fld id="{3A98EE3D-8CD1-4C3F-BD1C-C98C9596463C}" type="slidenum">
              <a:rPr lang="en-US" smtClean="0"/>
              <a:t>‹Nr.›</a:t>
            </a:fld>
            <a:endParaRPr lang="en-US" dirty="0"/>
          </a:p>
        </p:txBody>
      </p:sp>
      <p:sp>
        <p:nvSpPr>
          <p:cNvPr id="2055" name="Gerade Verbindung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de-AT" sz="1350"/>
          </a:p>
        </p:txBody>
      </p:sp>
      <p:sp>
        <p:nvSpPr>
          <p:cNvPr id="2056" name="Gerade Verbindung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de-AT" sz="1350"/>
          </a:p>
        </p:txBody>
      </p:sp>
      <p:sp>
        <p:nvSpPr>
          <p:cNvPr id="10" name="Gleichschenkliges Dreieck 9"/>
          <p:cNvSpPr>
            <a:spLocks noChangeAspect="1"/>
          </p:cNvSpPr>
          <p:nvPr/>
        </p:nvSpPr>
        <p:spPr>
          <a:xfrm rot="5400000">
            <a:off x="419100" y="6467476"/>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Tree>
    <p:extLst>
      <p:ext uri="{BB962C8B-B14F-4D97-AF65-F5344CB8AC3E}">
        <p14:creationId xmlns:p14="http://schemas.microsoft.com/office/powerpoint/2010/main" val="4025833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p:txStyles>
    <p:titleStyle>
      <a:lvl1pPr algn="l" rtl="0" eaLnBrk="1" fontAlgn="base" hangingPunct="1">
        <a:spcBef>
          <a:spcPct val="0"/>
        </a:spcBef>
        <a:spcAft>
          <a:spcPct val="0"/>
        </a:spcAft>
        <a:defRPr sz="3000" kern="1200">
          <a:solidFill>
            <a:srgbClr val="C000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Bookman Old Style" pitchFamily="18" charset="0"/>
        </a:defRPr>
      </a:lvl2pPr>
      <a:lvl3pPr algn="l" rtl="0" eaLnBrk="1" fontAlgn="base" hangingPunct="1">
        <a:spcBef>
          <a:spcPct val="0"/>
        </a:spcBef>
        <a:spcAft>
          <a:spcPct val="0"/>
        </a:spcAft>
        <a:defRPr sz="2400">
          <a:solidFill>
            <a:schemeClr val="tx2"/>
          </a:solidFill>
          <a:latin typeface="Bookman Old Style" pitchFamily="18" charset="0"/>
        </a:defRPr>
      </a:lvl3pPr>
      <a:lvl4pPr algn="l" rtl="0" eaLnBrk="1" fontAlgn="base" hangingPunct="1">
        <a:spcBef>
          <a:spcPct val="0"/>
        </a:spcBef>
        <a:spcAft>
          <a:spcPct val="0"/>
        </a:spcAft>
        <a:defRPr sz="2400">
          <a:solidFill>
            <a:schemeClr val="tx2"/>
          </a:solidFill>
          <a:latin typeface="Bookman Old Style" pitchFamily="18" charset="0"/>
        </a:defRPr>
      </a:lvl4pPr>
      <a:lvl5pPr algn="l" rtl="0" eaLnBrk="1" fontAlgn="base" hangingPunct="1">
        <a:spcBef>
          <a:spcPct val="0"/>
        </a:spcBef>
        <a:spcAft>
          <a:spcPct val="0"/>
        </a:spcAft>
        <a:defRPr sz="2400">
          <a:solidFill>
            <a:schemeClr val="tx2"/>
          </a:solidFill>
          <a:latin typeface="Bookman Old Style" pitchFamily="18" charset="0"/>
        </a:defRPr>
      </a:lvl5pPr>
      <a:lvl6pPr marL="342900" algn="l" rtl="0" eaLnBrk="1" fontAlgn="base" hangingPunct="1">
        <a:spcBef>
          <a:spcPct val="0"/>
        </a:spcBef>
        <a:spcAft>
          <a:spcPct val="0"/>
        </a:spcAft>
        <a:defRPr sz="2400">
          <a:solidFill>
            <a:schemeClr val="tx2"/>
          </a:solidFill>
          <a:latin typeface="Bookman Old Style" pitchFamily="18" charset="0"/>
        </a:defRPr>
      </a:lvl6pPr>
      <a:lvl7pPr marL="685800" algn="l" rtl="0" eaLnBrk="1" fontAlgn="base" hangingPunct="1">
        <a:spcBef>
          <a:spcPct val="0"/>
        </a:spcBef>
        <a:spcAft>
          <a:spcPct val="0"/>
        </a:spcAft>
        <a:defRPr sz="2400">
          <a:solidFill>
            <a:schemeClr val="tx2"/>
          </a:solidFill>
          <a:latin typeface="Bookman Old Style" pitchFamily="18" charset="0"/>
        </a:defRPr>
      </a:lvl7pPr>
      <a:lvl8pPr marL="1028700" algn="l" rtl="0" eaLnBrk="1" fontAlgn="base" hangingPunct="1">
        <a:spcBef>
          <a:spcPct val="0"/>
        </a:spcBef>
        <a:spcAft>
          <a:spcPct val="0"/>
        </a:spcAft>
        <a:defRPr sz="2400">
          <a:solidFill>
            <a:schemeClr val="tx2"/>
          </a:solidFill>
          <a:latin typeface="Bookman Old Style" pitchFamily="18" charset="0"/>
        </a:defRPr>
      </a:lvl8pPr>
      <a:lvl9pPr marL="1371600" algn="l" rtl="0" eaLnBrk="1" fontAlgn="base" hangingPunct="1">
        <a:spcBef>
          <a:spcPct val="0"/>
        </a:spcBef>
        <a:spcAft>
          <a:spcPct val="0"/>
        </a:spcAft>
        <a:defRPr sz="2400">
          <a:solidFill>
            <a:schemeClr val="tx2"/>
          </a:solidFill>
          <a:latin typeface="Bookman Old Style" pitchFamily="18" charset="0"/>
        </a:defRPr>
      </a:lvl9pPr>
    </p:titleStyle>
    <p:bodyStyle>
      <a:lvl1pPr marL="204788" indent="-204788" algn="l" rtl="0" eaLnBrk="1" fontAlgn="base" hangingPunct="1">
        <a:spcBef>
          <a:spcPts val="450"/>
        </a:spcBef>
        <a:spcAft>
          <a:spcPct val="0"/>
        </a:spcAft>
        <a:buClr>
          <a:schemeClr val="accent1"/>
        </a:buClr>
        <a:buSzPct val="76000"/>
        <a:buFont typeface="Wingdings 3" pitchFamily="18" charset="2"/>
        <a:buChar char=""/>
        <a:defRPr sz="2700" kern="1200">
          <a:solidFill>
            <a:schemeClr val="tx1"/>
          </a:solidFill>
          <a:latin typeface="Arial" panose="020B0604020202020204" pitchFamily="34" charset="0"/>
          <a:ea typeface="+mn-ea"/>
          <a:cs typeface="Arial" panose="020B0604020202020204" pitchFamily="34" charset="0"/>
        </a:defRPr>
      </a:lvl1pPr>
      <a:lvl2pPr marL="410766" indent="-204788" algn="l" rtl="0" eaLnBrk="1" fontAlgn="base" hangingPunct="1">
        <a:spcBef>
          <a:spcPts val="375"/>
        </a:spcBef>
        <a:spcAft>
          <a:spcPct val="0"/>
        </a:spcAft>
        <a:buClr>
          <a:schemeClr val="accent2"/>
        </a:buClr>
        <a:buSzPct val="76000"/>
        <a:buFont typeface="Wingdings 3" pitchFamily="18" charset="2"/>
        <a:buChar char=""/>
        <a:defRPr sz="2400" kern="1200">
          <a:solidFill>
            <a:schemeClr val="tx2"/>
          </a:solidFill>
          <a:latin typeface="Arial" panose="020B0604020202020204" pitchFamily="34" charset="0"/>
          <a:ea typeface="+mn-ea"/>
          <a:cs typeface="Arial" panose="020B0604020202020204" pitchFamily="34" charset="0"/>
        </a:defRPr>
      </a:lvl2pPr>
      <a:lvl3pPr marL="616744" indent="-171450" algn="l" rtl="0" eaLnBrk="1" fontAlgn="base" hangingPunct="1">
        <a:spcBef>
          <a:spcPts val="375"/>
        </a:spcBef>
        <a:spcAft>
          <a:spcPct val="0"/>
        </a:spcAft>
        <a:buClr>
          <a:srgbClr val="BCBCBC"/>
        </a:buClr>
        <a:buSzPct val="76000"/>
        <a:buFont typeface="Wingdings 3"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822722" indent="-171450" algn="l" rtl="0" eaLnBrk="1" fontAlgn="base" hangingPunct="1">
        <a:spcBef>
          <a:spcPts val="3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028700" indent="-171450" algn="l" rtl="0" eaLnBrk="1" fontAlgn="base" hangingPunct="1">
        <a:spcBef>
          <a:spcPts val="225"/>
        </a:spcBef>
        <a:spcAft>
          <a:spcPct val="0"/>
        </a:spcAft>
        <a:buClr>
          <a:schemeClr val="accent2"/>
        </a:buClr>
        <a:buSzPct val="70000"/>
        <a:buFont typeface="Wingdings" pitchFamily="2" charset="2"/>
        <a:buChar char=""/>
        <a:defRPr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9.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http://www.wipo.int/reference/en/wipopear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ipo.int/reference/en/wipopearl/news/2020/news_0001.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cristina.valentini@wipo.int" TargetMode="External"/><Relationship Id="rId2" Type="http://schemas.openxmlformats.org/officeDocument/2006/relationships/hyperlink" Target="mailto:geoff.westgate@wipo.int"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wipo.int/academy/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3C50D-4EC6-43D7-A5CA-E68430BB17EC}"/>
              </a:ext>
            </a:extLst>
          </p:cNvPr>
          <p:cNvPicPr>
            <a:picLocks noChangeAspect="1"/>
          </p:cNvPicPr>
          <p:nvPr/>
        </p:nvPicPr>
        <p:blipFill rotWithShape="1">
          <a:blip r:embed="rId2"/>
          <a:srcRect/>
          <a:stretch/>
        </p:blipFill>
        <p:spPr>
          <a:xfrm>
            <a:off x="15" y="116632"/>
            <a:ext cx="9143985" cy="5884118"/>
          </a:xfrm>
          <a:prstGeom prst="rect">
            <a:avLst/>
          </a:prstGeom>
        </p:spPr>
      </p:pic>
      <p:sp>
        <p:nvSpPr>
          <p:cNvPr id="2" name="Titel 1">
            <a:extLst>
              <a:ext uri="{FF2B5EF4-FFF2-40B4-BE49-F238E27FC236}">
                <a16:creationId xmlns:a16="http://schemas.microsoft.com/office/drawing/2014/main" id="{3242AD6A-2B23-4BAE-A4FB-3B25D4CB0E55}"/>
              </a:ext>
            </a:extLst>
          </p:cNvPr>
          <p:cNvSpPr>
            <a:spLocks noGrp="1"/>
          </p:cNvSpPr>
          <p:nvPr>
            <p:ph type="ctrTitle"/>
          </p:nvPr>
        </p:nvSpPr>
        <p:spPr>
          <a:xfrm>
            <a:off x="4708168" y="3691298"/>
            <a:ext cx="2410730" cy="637011"/>
          </a:xfrm>
        </p:spPr>
        <p:txBody>
          <a:bodyPr anchor="b">
            <a:normAutofit/>
          </a:bodyPr>
          <a:lstStyle/>
          <a:p>
            <a:r>
              <a:rPr lang="de-DE" sz="3300" dirty="0">
                <a:solidFill>
                  <a:srgbClr val="002060"/>
                </a:solidFill>
                <a:latin typeface="Arial" panose="020B0604020202020204" pitchFamily="34" charset="0"/>
                <a:cs typeface="Arial" panose="020B0604020202020204" pitchFamily="34" charset="0"/>
              </a:rPr>
              <a:t>TSS 2020</a:t>
            </a:r>
          </a:p>
        </p:txBody>
      </p:sp>
      <p:pic>
        <p:nvPicPr>
          <p:cNvPr id="6" name="Grafik 5">
            <a:extLst>
              <a:ext uri="{FF2B5EF4-FFF2-40B4-BE49-F238E27FC236}">
                <a16:creationId xmlns:a16="http://schemas.microsoft.com/office/drawing/2014/main" id="{0BD48C0F-3E51-4C5C-9F5E-38D9AC6C0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899" y="4951482"/>
            <a:ext cx="1917613" cy="852272"/>
          </a:xfrm>
          <a:prstGeom prst="rect">
            <a:avLst/>
          </a:prstGeom>
        </p:spPr>
      </p:pic>
      <p:pic>
        <p:nvPicPr>
          <p:cNvPr id="12" name="Grafik 11" descr="Ein Bild, das Essen enthält.&#10;&#10;Automatisch generierte Beschreibung">
            <a:extLst>
              <a:ext uri="{FF2B5EF4-FFF2-40B4-BE49-F238E27FC236}">
                <a16:creationId xmlns:a16="http://schemas.microsoft.com/office/drawing/2014/main" id="{4A89D924-3D2B-4F66-B9F6-6F0B76310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729" y="4665112"/>
            <a:ext cx="1301195" cy="1273950"/>
          </a:xfrm>
          <a:prstGeom prst="rect">
            <a:avLst/>
          </a:prstGeom>
        </p:spPr>
      </p:pic>
      <p:pic>
        <p:nvPicPr>
          <p:cNvPr id="15" name="Grafik 14" descr="Ein Bild, das Zeichnung enthält.&#10;&#10;Automatisch generierte Beschreibung">
            <a:extLst>
              <a:ext uri="{FF2B5EF4-FFF2-40B4-BE49-F238E27FC236}">
                <a16:creationId xmlns:a16="http://schemas.microsoft.com/office/drawing/2014/main" id="{D445654A-BFE6-4CEC-B6C6-AD9A49B2B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15" y="4746859"/>
            <a:ext cx="1544516" cy="1145138"/>
          </a:xfrm>
          <a:prstGeom prst="rect">
            <a:avLst/>
          </a:prstGeom>
        </p:spPr>
      </p:pic>
      <p:pic>
        <p:nvPicPr>
          <p:cNvPr id="17" name="Grafik 16" descr="Ein Bild, das Zeichnung enthält.&#10;&#10;Automatisch generierte Beschreibung">
            <a:extLst>
              <a:ext uri="{FF2B5EF4-FFF2-40B4-BE49-F238E27FC236}">
                <a16:creationId xmlns:a16="http://schemas.microsoft.com/office/drawing/2014/main" id="{B97E4422-3B48-4F15-82AC-11BB2205CB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9559" y="5077753"/>
            <a:ext cx="1730720" cy="599729"/>
          </a:xfrm>
          <a:prstGeom prst="rect">
            <a:avLst/>
          </a:prstGeom>
        </p:spPr>
      </p:pic>
      <p:sp>
        <p:nvSpPr>
          <p:cNvPr id="7" name="Untertitel 6">
            <a:extLst>
              <a:ext uri="{FF2B5EF4-FFF2-40B4-BE49-F238E27FC236}">
                <a16:creationId xmlns:a16="http://schemas.microsoft.com/office/drawing/2014/main" id="{0D77FF5C-2031-4A95-9F92-0439B17FC73C}"/>
              </a:ext>
            </a:extLst>
          </p:cNvPr>
          <p:cNvSpPr>
            <a:spLocks noGrp="1"/>
          </p:cNvSpPr>
          <p:nvPr>
            <p:ph type="subTitle" idx="1"/>
          </p:nvPr>
        </p:nvSpPr>
        <p:spPr>
          <a:xfrm>
            <a:off x="190500" y="4265062"/>
            <a:ext cx="6858000" cy="400050"/>
          </a:xfrm>
        </p:spPr>
        <p:txBody>
          <a:bodyPr/>
          <a:lstStyle/>
          <a:p>
            <a:r>
              <a:rPr lang="de-DE" dirty="0">
                <a:solidFill>
                  <a:srgbClr val="C00000"/>
                </a:solidFill>
              </a:rPr>
              <a:t>ONLINE</a:t>
            </a:r>
          </a:p>
        </p:txBody>
      </p:sp>
    </p:spTree>
    <p:extLst>
      <p:ext uri="{BB962C8B-B14F-4D97-AF65-F5344CB8AC3E}">
        <p14:creationId xmlns:p14="http://schemas.microsoft.com/office/powerpoint/2010/main" val="219821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t-PT" altLang="en-US" sz="3200" dirty="0"/>
              <a:t>What is Terminology </a:t>
            </a:r>
            <a:endParaRPr lang="en-US" altLang="en-US" sz="3200" dirty="0"/>
          </a:p>
        </p:txBody>
      </p:sp>
      <p:sp>
        <p:nvSpPr>
          <p:cNvPr id="329731" name="AutoShape 3"/>
          <p:cNvSpPr>
            <a:spLocks noChangeArrowheads="1"/>
          </p:cNvSpPr>
          <p:nvPr/>
        </p:nvSpPr>
        <p:spPr bwMode="auto">
          <a:xfrm>
            <a:off x="2914650" y="2112773"/>
            <a:ext cx="3455988" cy="2879725"/>
          </a:xfrm>
          <a:prstGeom prst="triangle">
            <a:avLst>
              <a:gd name="adj" fmla="val 50000"/>
            </a:avLst>
          </a:prstGeom>
          <a:noFill/>
          <a:ln w="36000" cap="sq">
            <a:solidFill>
              <a:srgbClr val="000000"/>
            </a:solidFill>
            <a:round/>
            <a:headEnd/>
            <a:tailEnd/>
          </a:ln>
        </p:spPr>
        <p:txBody>
          <a:bodyPr wrap="none" anchor="ctr"/>
          <a:lstStyle/>
          <a:p>
            <a:pPr>
              <a:buClr>
                <a:srgbClr val="000000"/>
              </a:buClr>
              <a:buFont typeface="Times New Roman" pitchFamily="18" charset="0"/>
              <a:buNone/>
            </a:pPr>
            <a:endParaRPr lang="fr-CH" altLang="en-US" sz="1800">
              <a:solidFill>
                <a:schemeClr val="bg1"/>
              </a:solidFill>
            </a:endParaRPr>
          </a:p>
        </p:txBody>
      </p:sp>
      <p:sp>
        <p:nvSpPr>
          <p:cNvPr id="329732" name="Text Box 4"/>
          <p:cNvSpPr txBox="1">
            <a:spLocks noChangeArrowheads="1"/>
          </p:cNvSpPr>
          <p:nvPr/>
        </p:nvSpPr>
        <p:spPr bwMode="auto">
          <a:xfrm>
            <a:off x="6048374" y="5072063"/>
            <a:ext cx="2663825" cy="577850"/>
          </a:xfrm>
          <a:prstGeom prst="rect">
            <a:avLst/>
          </a:prstGeom>
          <a:noFill/>
          <a:ln w="9525">
            <a:noFill/>
            <a:round/>
            <a:headEnd/>
            <a:tailEnd/>
          </a:ln>
        </p:spPr>
        <p:txBody>
          <a:bodyPr lIns="90000" tIns="45000" rIns="90000" bIns="45000"/>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3200" b="1" dirty="0">
                <a:solidFill>
                  <a:srgbClr val="000000"/>
                </a:solidFill>
              </a:rPr>
              <a:t>Term(s)</a:t>
            </a:r>
          </a:p>
        </p:txBody>
      </p:sp>
      <p:sp>
        <p:nvSpPr>
          <p:cNvPr id="329733" name="Text Box 5"/>
          <p:cNvSpPr txBox="1">
            <a:spLocks noChangeArrowheads="1"/>
          </p:cNvSpPr>
          <p:nvPr/>
        </p:nvSpPr>
        <p:spPr bwMode="auto">
          <a:xfrm>
            <a:off x="503238" y="5014889"/>
            <a:ext cx="2663825" cy="545650"/>
          </a:xfrm>
          <a:prstGeom prst="rect">
            <a:avLst/>
          </a:prstGeom>
          <a:noFill/>
          <a:ln w="9525">
            <a:noFill/>
            <a:round/>
            <a:headEnd/>
            <a:tailEnd/>
          </a:ln>
        </p:spPr>
        <p:txBody>
          <a:bodyPr lIns="90000" tIns="45000" rIns="90000" bIns="45000"/>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3200" b="1" dirty="0">
                <a:solidFill>
                  <a:srgbClr val="000000"/>
                </a:solidFill>
              </a:rPr>
              <a:t>Object</a:t>
            </a:r>
          </a:p>
        </p:txBody>
      </p:sp>
      <p:sp>
        <p:nvSpPr>
          <p:cNvPr id="329734" name="Text Box 6"/>
          <p:cNvSpPr txBox="1">
            <a:spLocks noChangeArrowheads="1"/>
          </p:cNvSpPr>
          <p:nvPr/>
        </p:nvSpPr>
        <p:spPr bwMode="auto">
          <a:xfrm>
            <a:off x="3310731" y="1408113"/>
            <a:ext cx="2663825" cy="577850"/>
          </a:xfrm>
          <a:prstGeom prst="rect">
            <a:avLst/>
          </a:prstGeom>
          <a:noFill/>
          <a:ln w="9525">
            <a:noFill/>
            <a:round/>
            <a:headEnd/>
            <a:tailEnd/>
          </a:ln>
        </p:spPr>
        <p:txBody>
          <a:bodyPr lIns="90000" tIns="45000" rIns="90000" bIns="45000"/>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3200" b="1" dirty="0">
                <a:solidFill>
                  <a:srgbClr val="000000"/>
                </a:solidFill>
              </a:rPr>
              <a:t>Concept</a:t>
            </a:r>
          </a:p>
        </p:txBody>
      </p:sp>
    </p:spTree>
    <p:extLst>
      <p:ext uri="{BB962C8B-B14F-4D97-AF65-F5344CB8AC3E}">
        <p14:creationId xmlns:p14="http://schemas.microsoft.com/office/powerpoint/2010/main" val="2914447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9733"/>
                                        </p:tgtEl>
                                        <p:attrNameLst>
                                          <p:attrName>style.visibility</p:attrName>
                                        </p:attrNameLst>
                                      </p:cBhvr>
                                      <p:to>
                                        <p:strVal val="visible"/>
                                      </p:to>
                                    </p:set>
                                    <p:animEffect transition="in" filter="blinds(horizontal)">
                                      <p:cBhvr>
                                        <p:cTn id="7" dur="500"/>
                                        <p:tgtEl>
                                          <p:spTgt spid="3297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9734"/>
                                        </p:tgtEl>
                                        <p:attrNameLst>
                                          <p:attrName>style.visibility</p:attrName>
                                        </p:attrNameLst>
                                      </p:cBhvr>
                                      <p:to>
                                        <p:strVal val="visible"/>
                                      </p:to>
                                    </p:set>
                                    <p:animEffect transition="in" filter="blinds(horizontal)">
                                      <p:cBhvr>
                                        <p:cTn id="10" dur="500"/>
                                        <p:tgtEl>
                                          <p:spTgt spid="3297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9732"/>
                                        </p:tgtEl>
                                        <p:attrNameLst>
                                          <p:attrName>style.visibility</p:attrName>
                                        </p:attrNameLst>
                                      </p:cBhvr>
                                      <p:to>
                                        <p:strVal val="visible"/>
                                      </p:to>
                                    </p:set>
                                    <p:animEffect transition="in" filter="blinds(horizontal)">
                                      <p:cBhvr>
                                        <p:cTn id="13" dur="500"/>
                                        <p:tgtEl>
                                          <p:spTgt spid="32973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9731"/>
                                        </p:tgtEl>
                                        <p:attrNameLst>
                                          <p:attrName>style.visibility</p:attrName>
                                        </p:attrNameLst>
                                      </p:cBhvr>
                                      <p:to>
                                        <p:strVal val="visible"/>
                                      </p:to>
                                    </p:set>
                                    <p:animEffect transition="in" filter="blinds(horizontal)">
                                      <p:cBhvr>
                                        <p:cTn id="16" dur="500"/>
                                        <p:tgtEl>
                                          <p:spTgt spid="329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animBg="1"/>
      <p:bldP spid="329732" grpId="0"/>
      <p:bldP spid="329733" grpId="0"/>
      <p:bldP spid="3297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1800" y="133350"/>
            <a:ext cx="8229600" cy="1066800"/>
          </a:xfrm>
        </p:spPr>
        <p:txBody>
          <a:bodyPr/>
          <a:lstStyle/>
          <a:p>
            <a:pPr eaLnBrk="1" hangingPunct="1"/>
            <a:r>
              <a:rPr lang="pt-PT" altLang="en-US" sz="3200" dirty="0"/>
              <a:t>Example</a:t>
            </a:r>
            <a:r>
              <a:rPr lang="pt-PT" altLang="en-US" sz="3000" dirty="0"/>
              <a:t> </a:t>
            </a:r>
            <a:endParaRPr lang="en-US" altLang="en-US" sz="3000" dirty="0"/>
          </a:p>
        </p:txBody>
      </p:sp>
      <p:sp>
        <p:nvSpPr>
          <p:cNvPr id="330755" name="AutoShape 3"/>
          <p:cNvSpPr>
            <a:spLocks noChangeArrowheads="1"/>
          </p:cNvSpPr>
          <p:nvPr/>
        </p:nvSpPr>
        <p:spPr bwMode="auto">
          <a:xfrm>
            <a:off x="2598738" y="2341563"/>
            <a:ext cx="3276600" cy="2879725"/>
          </a:xfrm>
          <a:prstGeom prst="triangle">
            <a:avLst>
              <a:gd name="adj" fmla="val 50000"/>
            </a:avLst>
          </a:prstGeom>
          <a:noFill/>
          <a:ln w="36000" cap="sq">
            <a:solidFill>
              <a:srgbClr val="000000"/>
            </a:solidFill>
            <a:round/>
            <a:headEnd/>
            <a:tailEnd/>
          </a:ln>
        </p:spPr>
        <p:txBody>
          <a:bodyPr wrap="none" anchor="ctr"/>
          <a:lstStyle/>
          <a:p>
            <a:pPr>
              <a:buClr>
                <a:srgbClr val="000000"/>
              </a:buClr>
              <a:buFont typeface="Times New Roman" pitchFamily="18" charset="0"/>
              <a:buNone/>
            </a:pPr>
            <a:endParaRPr lang="fr-CH" altLang="en-US" sz="1800">
              <a:solidFill>
                <a:schemeClr val="bg1"/>
              </a:solidFill>
            </a:endParaRPr>
          </a:p>
        </p:txBody>
      </p:sp>
      <p:sp>
        <p:nvSpPr>
          <p:cNvPr id="330756" name="Text Box 4"/>
          <p:cNvSpPr txBox="1">
            <a:spLocks noChangeArrowheads="1"/>
          </p:cNvSpPr>
          <p:nvPr/>
        </p:nvSpPr>
        <p:spPr bwMode="auto">
          <a:xfrm>
            <a:off x="5875338" y="4459288"/>
            <a:ext cx="3089275" cy="1817687"/>
          </a:xfrm>
          <a:prstGeom prst="rect">
            <a:avLst/>
          </a:prstGeom>
          <a:noFill/>
          <a:ln w="9525">
            <a:noFill/>
            <a:round/>
            <a:headEnd/>
            <a:tailEnd/>
          </a:ln>
        </p:spPr>
        <p:txBody>
          <a:bodyPr lIns="90000" tIns="45000" rIns="90000" bIns="4500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dirty="0">
                <a:solidFill>
                  <a:srgbClr val="000000"/>
                </a:solidFill>
              </a:rPr>
              <a:t>- airscarf (EN)</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dirty="0">
                <a:solidFill>
                  <a:srgbClr val="000000"/>
                </a:solidFill>
              </a:rPr>
              <a:t>- Nackenheizung (DE)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dirty="0">
                <a:solidFill>
                  <a:srgbClr val="000000"/>
                </a:solidFill>
              </a:rPr>
              <a:t>- Nackenfoehn (DE)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dirty="0">
                <a:solidFill>
                  <a:srgbClr val="000000"/>
                </a:solidFill>
              </a:rPr>
              <a:t>- Luftschal (DE)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dirty="0">
                <a:solidFill>
                  <a:srgbClr val="000000"/>
                </a:solidFill>
              </a:rPr>
              <a:t>- chauffage de nuque</a:t>
            </a:r>
            <a:r>
              <a:rPr lang="fr-FR" altLang="en-US" sz="1400" dirty="0"/>
              <a:t> </a:t>
            </a:r>
            <a:r>
              <a:rPr lang="pt-PT" altLang="en-US" sz="1400" dirty="0">
                <a:solidFill>
                  <a:srgbClr val="000000"/>
                </a:solidFill>
              </a:rPr>
              <a:t>(FR)</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dirty="0">
                <a:solidFill>
                  <a:srgbClr val="000000"/>
                </a:solidFill>
              </a:rPr>
              <a:t>- </a:t>
            </a:r>
            <a:r>
              <a:rPr lang="az-Cyrl-AZ" altLang="en-US" sz="1400" dirty="0">
                <a:solidFill>
                  <a:srgbClr val="000000"/>
                </a:solidFill>
              </a:rPr>
              <a:t>система</a:t>
            </a:r>
            <a:r>
              <a:rPr lang="en-US" altLang="en-US" sz="1400" dirty="0">
                <a:solidFill>
                  <a:srgbClr val="000000"/>
                </a:solidFill>
              </a:rPr>
              <a:t> </a:t>
            </a:r>
            <a:r>
              <a:rPr lang="en-US" altLang="en-US" sz="1400" dirty="0" err="1">
                <a:solidFill>
                  <a:srgbClr val="000000"/>
                </a:solidFill>
              </a:rPr>
              <a:t>Airscarf</a:t>
            </a:r>
            <a:r>
              <a:rPr lang="en-US" altLang="en-US" sz="1400" dirty="0">
                <a:solidFill>
                  <a:srgbClr val="000000"/>
                </a:solidFill>
              </a:rPr>
              <a:t> (RU), </a:t>
            </a:r>
            <a:r>
              <a:rPr lang="en-US" altLang="en-US" sz="1400" dirty="0" err="1">
                <a:solidFill>
                  <a:srgbClr val="000000"/>
                </a:solidFill>
              </a:rPr>
              <a:t>etc</a:t>
            </a:r>
            <a:r>
              <a:rPr lang="en-US" altLang="en-US" sz="1400" dirty="0">
                <a:solidFill>
                  <a:srgbClr val="000000"/>
                </a:solidFill>
              </a:rPr>
              <a:t>…</a:t>
            </a:r>
            <a:endParaRPr lang="pt-PT" altLang="en-US" sz="1400" dirty="0">
              <a:solidFill>
                <a:srgbClr val="000000"/>
              </a:solidFill>
            </a:endParaRPr>
          </a:p>
        </p:txBody>
      </p:sp>
      <p:sp>
        <p:nvSpPr>
          <p:cNvPr id="330760" name="Freeform 8"/>
          <p:cNvSpPr>
            <a:spLocks noChangeArrowheads="1"/>
          </p:cNvSpPr>
          <p:nvPr/>
        </p:nvSpPr>
        <p:spPr bwMode="auto">
          <a:xfrm>
            <a:off x="2238374" y="409575"/>
            <a:ext cx="3857625" cy="17510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0 h 21600"/>
              <a:gd name="T12" fmla="*/ 2147483647 w 21600"/>
              <a:gd name="T13" fmla="*/ 2147483647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0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3000 w 21600"/>
              <a:gd name="T136" fmla="*/ 3320 h 21600"/>
              <a:gd name="T137" fmla="*/ 17110 w 21600"/>
              <a:gd name="T138" fmla="*/ 1733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path>
              <a:path w="21600" h="21600" fill="none">
                <a:moveTo>
                  <a:pt x="1930" y="7160"/>
                </a:moveTo>
                <a:cubicBezTo>
                  <a:pt x="1950" y="7410"/>
                  <a:pt x="2040" y="7690"/>
                  <a:pt x="2090" y="7920"/>
                </a:cubicBezTo>
              </a:path>
              <a:path w="21600" h="21600" fill="none">
                <a:moveTo>
                  <a:pt x="6970" y="2600"/>
                </a:moveTo>
                <a:cubicBezTo>
                  <a:pt x="7200" y="2790"/>
                  <a:pt x="7480" y="3050"/>
                  <a:pt x="7670" y="3310"/>
                </a:cubicBezTo>
              </a:path>
              <a:path w="21600" h="21600" fill="none">
                <a:moveTo>
                  <a:pt x="11210" y="1700"/>
                </a:moveTo>
                <a:cubicBezTo>
                  <a:pt x="11130" y="1910"/>
                  <a:pt x="11080" y="2160"/>
                  <a:pt x="11030" y="2400"/>
                </a:cubicBezTo>
              </a:path>
              <a:path w="21600" h="21600" fill="none">
                <a:moveTo>
                  <a:pt x="14870" y="1160"/>
                </a:moveTo>
                <a:cubicBezTo>
                  <a:pt x="14720" y="1400"/>
                  <a:pt x="14640" y="1720"/>
                  <a:pt x="14540" y="2010"/>
                </a:cubicBezTo>
              </a:path>
              <a:path w="21600" h="21600" fill="none">
                <a:moveTo>
                  <a:pt x="19110" y="2710"/>
                </a:moveTo>
                <a:cubicBezTo>
                  <a:pt x="19130" y="2890"/>
                  <a:pt x="19230" y="3290"/>
                  <a:pt x="19190" y="3380"/>
                </a:cubicBezTo>
              </a:path>
              <a:path w="21600" h="21600" fill="none">
                <a:moveTo>
                  <a:pt x="20830" y="7660"/>
                </a:moveTo>
                <a:cubicBezTo>
                  <a:pt x="20660" y="8170"/>
                  <a:pt x="20430" y="8620"/>
                  <a:pt x="20110" y="8990"/>
                </a:cubicBezTo>
              </a:path>
              <a:path w="21600" h="21600" fill="none">
                <a:moveTo>
                  <a:pt x="18660" y="15010"/>
                </a:moveTo>
                <a:cubicBezTo>
                  <a:pt x="18740" y="14200"/>
                  <a:pt x="18280" y="12200"/>
                  <a:pt x="17000" y="11450"/>
                </a:cubicBezTo>
              </a:path>
              <a:path w="21600" h="21600" fill="none">
                <a:moveTo>
                  <a:pt x="14240" y="18310"/>
                </a:moveTo>
                <a:cubicBezTo>
                  <a:pt x="14320" y="17980"/>
                  <a:pt x="14350" y="17680"/>
                  <a:pt x="14370" y="17360"/>
                </a:cubicBezTo>
              </a:path>
              <a:path w="21600" h="21600" fill="none">
                <a:moveTo>
                  <a:pt x="8220" y="19510"/>
                </a:moveTo>
                <a:cubicBezTo>
                  <a:pt x="8060" y="19250"/>
                  <a:pt x="7960" y="18950"/>
                  <a:pt x="7860" y="18640"/>
                </a:cubicBezTo>
              </a:path>
              <a:path w="21600" h="21600" fill="none">
                <a:moveTo>
                  <a:pt x="2900" y="17640"/>
                </a:moveTo>
                <a:cubicBezTo>
                  <a:pt x="3090" y="17600"/>
                  <a:pt x="3280" y="17540"/>
                  <a:pt x="3460" y="17450"/>
                </a:cubicBezTo>
              </a:path>
              <a:path w="21600" h="21600" fill="none">
                <a:moveTo>
                  <a:pt x="1070" y="12640"/>
                </a:moveTo>
                <a:cubicBezTo>
                  <a:pt x="1400" y="12900"/>
                  <a:pt x="1780" y="13130"/>
                  <a:pt x="2330" y="13040"/>
                </a:cubicBezTo>
              </a:path>
            </a:pathLst>
          </a:custGeom>
          <a:noFill/>
          <a:ln w="72000">
            <a:solidFill>
              <a:srgbClr val="E6E6E6"/>
            </a:solidFill>
            <a:prstDash val="sysDot"/>
            <a:round/>
            <a:headEnd/>
            <a:tailEnd/>
          </a:ln>
        </p:spPr>
        <p:txBody>
          <a:bodyPr wrap="none" lIns="90000" tIns="45000" rIns="90000" bIns="45000" anchor="ctr"/>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3200">
                <a:solidFill>
                  <a:srgbClr val="000000"/>
                </a:solidFill>
              </a:rPr>
              <a:t>   &lt;     &gt;</a:t>
            </a:r>
          </a:p>
        </p:txBody>
      </p:sp>
      <p:sp>
        <p:nvSpPr>
          <p:cNvPr id="16393" name="AutoShape 14"/>
          <p:cNvSpPr>
            <a:spLocks noChangeArrowheads="1"/>
          </p:cNvSpPr>
          <p:nvPr/>
        </p:nvSpPr>
        <p:spPr bwMode="auto">
          <a:xfrm>
            <a:off x="7002463" y="3781425"/>
            <a:ext cx="1728787" cy="457200"/>
          </a:xfrm>
          <a:prstGeom prst="wedgeRoundRectCallout">
            <a:avLst>
              <a:gd name="adj1" fmla="val -33204"/>
              <a:gd name="adj2" fmla="val 97347"/>
              <a:gd name="adj3" fmla="val 16667"/>
            </a:avLst>
          </a:prstGeom>
          <a:solidFill>
            <a:srgbClr val="CCFFCC"/>
          </a:solidFill>
          <a:ln w="25400" algn="ctr">
            <a:solidFill>
              <a:srgbClr val="008000"/>
            </a:solidFill>
            <a:miter lim="800000"/>
            <a:headEnd/>
            <a:tailEnd/>
          </a:ln>
        </p:spPr>
        <p:txBody>
          <a:bodyPr anchor="ctr"/>
          <a:lstStyle/>
          <a:p>
            <a:pPr algn="ctr">
              <a:spcBef>
                <a:spcPct val="50000"/>
              </a:spcBef>
            </a:pPr>
            <a:r>
              <a:rPr lang="pt-PT" altLang="en-US" sz="1600"/>
              <a:t>The term(s)</a:t>
            </a:r>
            <a:endParaRPr lang="en-US" altLang="en-US" sz="1600"/>
          </a:p>
        </p:txBody>
      </p:sp>
      <p:sp>
        <p:nvSpPr>
          <p:cNvPr id="16394" name="AutoShape 15"/>
          <p:cNvSpPr>
            <a:spLocks noChangeArrowheads="1"/>
          </p:cNvSpPr>
          <p:nvPr/>
        </p:nvSpPr>
        <p:spPr bwMode="auto">
          <a:xfrm>
            <a:off x="7069138" y="561975"/>
            <a:ext cx="1895475" cy="628650"/>
          </a:xfrm>
          <a:prstGeom prst="wedgeRoundRectCallout">
            <a:avLst>
              <a:gd name="adj1" fmla="val -109227"/>
              <a:gd name="adj2" fmla="val 41407"/>
              <a:gd name="adj3" fmla="val 16667"/>
            </a:avLst>
          </a:prstGeom>
          <a:solidFill>
            <a:srgbClr val="CCFFCC"/>
          </a:solidFill>
          <a:ln w="25400" algn="ctr">
            <a:solidFill>
              <a:srgbClr val="008000"/>
            </a:solidFill>
            <a:miter lim="800000"/>
            <a:headEnd/>
            <a:tailEnd/>
          </a:ln>
        </p:spPr>
        <p:txBody>
          <a:bodyPr anchor="ctr"/>
          <a:lstStyle/>
          <a:p>
            <a:pPr algn="ctr">
              <a:spcBef>
                <a:spcPct val="50000"/>
              </a:spcBef>
            </a:pPr>
            <a:r>
              <a:rPr lang="pt-PT" altLang="en-US" sz="1600"/>
              <a:t>The concept</a:t>
            </a:r>
            <a:endParaRPr lang="en-US" altLang="en-US" sz="1600"/>
          </a:p>
        </p:txBody>
      </p:sp>
      <p:sp>
        <p:nvSpPr>
          <p:cNvPr id="16395" name="AutoShape 16"/>
          <p:cNvSpPr>
            <a:spLocks noChangeArrowheads="1"/>
          </p:cNvSpPr>
          <p:nvPr/>
        </p:nvSpPr>
        <p:spPr bwMode="auto">
          <a:xfrm>
            <a:off x="309563" y="3362325"/>
            <a:ext cx="1549400" cy="523875"/>
          </a:xfrm>
          <a:prstGeom prst="wedgeRoundRectCallout">
            <a:avLst>
              <a:gd name="adj1" fmla="val -13495"/>
              <a:gd name="adj2" fmla="val 131125"/>
              <a:gd name="adj3" fmla="val 16667"/>
            </a:avLst>
          </a:prstGeom>
          <a:solidFill>
            <a:srgbClr val="CCFFCC"/>
          </a:solidFill>
          <a:ln w="25400" algn="ctr">
            <a:solidFill>
              <a:srgbClr val="008000"/>
            </a:solidFill>
            <a:miter lim="800000"/>
            <a:headEnd/>
            <a:tailEnd/>
          </a:ln>
        </p:spPr>
        <p:txBody>
          <a:bodyPr anchor="ctr"/>
          <a:lstStyle/>
          <a:p>
            <a:pPr algn="ctr">
              <a:spcBef>
                <a:spcPct val="50000"/>
              </a:spcBef>
            </a:pPr>
            <a:r>
              <a:rPr lang="pt-PT" altLang="en-US" sz="1600"/>
              <a:t>The object</a:t>
            </a:r>
            <a:endParaRPr lang="en-US" altLang="en-US" sz="1600"/>
          </a:p>
        </p:txBody>
      </p:sp>
      <p:sp>
        <p:nvSpPr>
          <p:cNvPr id="12" name="Text Box 9"/>
          <p:cNvSpPr txBox="1">
            <a:spLocks noChangeArrowheads="1"/>
          </p:cNvSpPr>
          <p:nvPr/>
        </p:nvSpPr>
        <p:spPr bwMode="auto">
          <a:xfrm>
            <a:off x="7219950" y="1190625"/>
            <a:ext cx="1638300" cy="1951038"/>
          </a:xfrm>
          <a:prstGeom prst="rect">
            <a:avLst/>
          </a:prstGeom>
          <a:noFill/>
          <a:ln w="9360" cap="sq">
            <a:solidFill>
              <a:srgbClr val="000000"/>
            </a:solidFill>
            <a:miter lim="800000"/>
            <a:headEnd/>
            <a:tailEnd/>
          </a:ln>
        </p:spPr>
        <p:txBody>
          <a:bodyPr lIns="90000" tIns="46800" rIns="90000" bIns="46800">
            <a:spAutoFit/>
          </a:bodyPr>
          <a:lstStyle/>
          <a:p>
            <a:pPr algn="ctr" defTabSz="449263">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i="1" u="sng">
                <a:solidFill>
                  <a:srgbClr val="000000"/>
                </a:solidFill>
              </a:rPr>
              <a:t>Characteristics</a:t>
            </a:r>
            <a:r>
              <a:rPr lang="pt-PT" altLang="en-US" sz="1400">
                <a:solidFill>
                  <a:srgbClr val="000000"/>
                </a:solidFill>
              </a:rPr>
              <a:t>:</a:t>
            </a:r>
          </a:p>
          <a:p>
            <a:pPr defTabSz="449263">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a:solidFill>
                  <a:srgbClr val="000000"/>
                </a:solidFill>
              </a:rPr>
              <a:t>- in a cabriolet</a:t>
            </a:r>
          </a:p>
          <a:p>
            <a:pPr defTabSz="449263">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a:t>- in the headrest</a:t>
            </a:r>
          </a:p>
          <a:p>
            <a:pPr defTabSz="449263">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a:solidFill>
                  <a:srgbClr val="000000"/>
                </a:solidFill>
              </a:rPr>
              <a:t>- blows warm air</a:t>
            </a:r>
          </a:p>
          <a:p>
            <a:pPr defTabSz="449263">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tLang="en-US" sz="1400"/>
              <a:t>- for warming the neck</a:t>
            </a:r>
          </a:p>
        </p:txBody>
      </p:sp>
      <p:pic>
        <p:nvPicPr>
          <p:cNvPr id="2" name="Picture 1"/>
          <p:cNvPicPr>
            <a:picLocks noChangeAspect="1"/>
          </p:cNvPicPr>
          <p:nvPr/>
        </p:nvPicPr>
        <p:blipFill>
          <a:blip r:embed="rId3" cstate="print"/>
          <a:srcRect/>
          <a:stretch>
            <a:fillRect/>
          </a:stretch>
        </p:blipFill>
        <p:spPr bwMode="auto">
          <a:xfrm>
            <a:off x="166688" y="4459288"/>
            <a:ext cx="2319337" cy="1524000"/>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3960813" y="906463"/>
            <a:ext cx="495300" cy="619125"/>
          </a:xfrm>
          <a:prstGeom prst="rect">
            <a:avLst/>
          </a:prstGeom>
          <a:noFill/>
          <a:ln w="9525">
            <a:noFill/>
            <a:miter lim="800000"/>
            <a:headEnd/>
            <a:tailEnd/>
          </a:ln>
        </p:spPr>
      </p:pic>
    </p:spTree>
    <p:extLst>
      <p:ext uri="{BB962C8B-B14F-4D97-AF65-F5344CB8AC3E}">
        <p14:creationId xmlns:p14="http://schemas.microsoft.com/office/powerpoint/2010/main" val="3825116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nimBg="1"/>
      <p:bldP spid="330756" grpId="0"/>
      <p:bldP spid="330760" grpId="0" animBg="1"/>
      <p:bldP spid="16393" grpId="0" animBg="1"/>
      <p:bldP spid="16394" grpId="0" animBg="1"/>
      <p:bldP spid="16395"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260350"/>
            <a:ext cx="7772400" cy="1143000"/>
          </a:xfrm>
        </p:spPr>
        <p:txBody>
          <a:bodyPr/>
          <a:lstStyle/>
          <a:p>
            <a:pPr eaLnBrk="1" hangingPunct="1"/>
            <a:r>
              <a:rPr lang="it-IT" altLang="en-US" sz="3000" dirty="0" err="1"/>
              <a:t>Lexicography</a:t>
            </a:r>
            <a:r>
              <a:rPr lang="it-IT" altLang="en-US" sz="3000" dirty="0"/>
              <a:t> vs. </a:t>
            </a:r>
            <a:r>
              <a:rPr lang="it-IT" altLang="en-US" sz="3000" dirty="0" err="1"/>
              <a:t>Terminology</a:t>
            </a:r>
            <a:endParaRPr lang="it-IT" altLang="en-US" sz="3000" dirty="0"/>
          </a:p>
        </p:txBody>
      </p:sp>
      <p:grpSp>
        <p:nvGrpSpPr>
          <p:cNvPr id="2" name="Group 3"/>
          <p:cNvGrpSpPr>
            <a:grpSpLocks/>
          </p:cNvGrpSpPr>
          <p:nvPr/>
        </p:nvGrpSpPr>
        <p:grpSpPr bwMode="auto">
          <a:xfrm>
            <a:off x="387350" y="2387600"/>
            <a:ext cx="3478213" cy="2370138"/>
            <a:chOff x="244" y="1504"/>
            <a:chExt cx="2191" cy="1493"/>
          </a:xfrm>
        </p:grpSpPr>
        <p:sp>
          <p:nvSpPr>
            <p:cNvPr id="17440" name="AutoShape 4"/>
            <p:cNvSpPr>
              <a:spLocks noChangeArrowheads="1"/>
            </p:cNvSpPr>
            <p:nvPr/>
          </p:nvSpPr>
          <p:spPr bwMode="auto">
            <a:xfrm>
              <a:off x="244" y="1504"/>
              <a:ext cx="2191" cy="1493"/>
            </a:xfrm>
            <a:prstGeom prst="flowChartAlternateProcess">
              <a:avLst/>
            </a:prstGeom>
            <a:solidFill>
              <a:srgbClr val="FFFF99"/>
            </a:solidFill>
            <a:ln w="9525" algn="ctr">
              <a:solidFill>
                <a:srgbClr val="FF3300"/>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endParaRPr lang="fr-FR" altLang="en-US" sz="1800">
                <a:cs typeface="Arial Unicode MS" pitchFamily="34" charset="-128"/>
              </a:endParaRPr>
            </a:p>
          </p:txBody>
        </p:sp>
        <p:sp>
          <p:nvSpPr>
            <p:cNvPr id="17441" name="Document"/>
            <p:cNvSpPr>
              <a:spLocks noEditPoints="1" noChangeArrowheads="1"/>
            </p:cNvSpPr>
            <p:nvPr/>
          </p:nvSpPr>
          <p:spPr bwMode="auto">
            <a:xfrm>
              <a:off x="284" y="1820"/>
              <a:ext cx="2032" cy="2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8 w 21600"/>
                <a:gd name="T25" fmla="*/ 831 h 21600"/>
                <a:gd name="T26" fmla="*/ 20622 w 21600"/>
                <a:gd name="T27" fmla="*/ 16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spcBef>
                  <a:spcPct val="0"/>
                </a:spcBef>
                <a:buFontTx/>
                <a:buNone/>
              </a:pPr>
              <a:r>
                <a:rPr lang="fr-CH" altLang="en-US" sz="1200">
                  <a:solidFill>
                    <a:srgbClr val="FF3300"/>
                  </a:solidFill>
                  <a:cs typeface="Arial Unicode MS" pitchFamily="34" charset="-128"/>
                </a:rPr>
                <a:t>MEDI (grammar, etymology, usage) 	+ equivalents</a:t>
              </a:r>
              <a:endParaRPr lang="en-US" altLang="en-US" sz="1200">
                <a:solidFill>
                  <a:srgbClr val="FF3300"/>
                </a:solidFill>
                <a:cs typeface="Arial Unicode MS" pitchFamily="34" charset="-128"/>
              </a:endParaRPr>
            </a:p>
          </p:txBody>
        </p:sp>
        <p:sp>
          <p:nvSpPr>
            <p:cNvPr id="17442" name="Document"/>
            <p:cNvSpPr>
              <a:spLocks noEditPoints="1" noChangeArrowheads="1"/>
            </p:cNvSpPr>
            <p:nvPr/>
          </p:nvSpPr>
          <p:spPr bwMode="auto">
            <a:xfrm>
              <a:off x="295" y="2164"/>
              <a:ext cx="2031" cy="2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8 w 21600"/>
                <a:gd name="T25" fmla="*/ 831 h 21600"/>
                <a:gd name="T26" fmla="*/ 20622 w 21600"/>
                <a:gd name="T27" fmla="*/ 16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spcBef>
                  <a:spcPct val="0"/>
                </a:spcBef>
                <a:buFontTx/>
                <a:buNone/>
              </a:pPr>
              <a:r>
                <a:rPr lang="fr-CH" altLang="en-US" sz="1200">
                  <a:solidFill>
                    <a:srgbClr val="0066FF"/>
                  </a:solidFill>
                  <a:cs typeface="Arial Unicode MS" pitchFamily="34" charset="-128"/>
                </a:rPr>
                <a:t>MECH (grammar, etymology, usage) 	+ equivalents</a:t>
              </a:r>
              <a:endParaRPr lang="en-US" altLang="en-US" sz="1200">
                <a:solidFill>
                  <a:srgbClr val="0066FF"/>
                </a:solidFill>
                <a:cs typeface="Arial Unicode MS" pitchFamily="34" charset="-128"/>
              </a:endParaRPr>
            </a:p>
          </p:txBody>
        </p:sp>
        <p:sp>
          <p:nvSpPr>
            <p:cNvPr id="17443" name="Document"/>
            <p:cNvSpPr>
              <a:spLocks noEditPoints="1" noChangeArrowheads="1"/>
            </p:cNvSpPr>
            <p:nvPr/>
          </p:nvSpPr>
          <p:spPr bwMode="auto">
            <a:xfrm>
              <a:off x="293" y="2528"/>
              <a:ext cx="2032" cy="2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8 w 21600"/>
                <a:gd name="T25" fmla="*/ 831 h 21600"/>
                <a:gd name="T26" fmla="*/ 20622 w 21600"/>
                <a:gd name="T27" fmla="*/ 16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spcBef>
                  <a:spcPct val="0"/>
                </a:spcBef>
                <a:buFontTx/>
                <a:buNone/>
              </a:pPr>
              <a:r>
                <a:rPr lang="fr-CH" altLang="en-US" sz="1200">
                  <a:solidFill>
                    <a:srgbClr val="33CC33"/>
                  </a:solidFill>
                  <a:cs typeface="Arial Unicode MS" pitchFamily="34" charset="-128"/>
                </a:rPr>
                <a:t>PRNT (grammar, etymology, usage)</a:t>
              </a:r>
            </a:p>
            <a:p>
              <a:pPr eaLnBrk="1" hangingPunct="1">
                <a:spcBef>
                  <a:spcPct val="0"/>
                </a:spcBef>
                <a:buFontTx/>
                <a:buNone/>
              </a:pPr>
              <a:r>
                <a:rPr lang="fr-CH" altLang="en-US" sz="1200">
                  <a:solidFill>
                    <a:srgbClr val="33CC33"/>
                  </a:solidFill>
                  <a:cs typeface="Arial Unicode MS" pitchFamily="34" charset="-128"/>
                </a:rPr>
                <a:t>	+ equivalents</a:t>
              </a:r>
              <a:endParaRPr lang="en-US" altLang="en-US" sz="1200">
                <a:solidFill>
                  <a:srgbClr val="33CC33"/>
                </a:solidFill>
                <a:cs typeface="Arial Unicode MS" pitchFamily="34" charset="-128"/>
              </a:endParaRPr>
            </a:p>
          </p:txBody>
        </p:sp>
        <p:sp>
          <p:nvSpPr>
            <p:cNvPr id="17444" name="Text Box 8"/>
            <p:cNvSpPr txBox="1">
              <a:spLocks noChangeArrowheads="1"/>
            </p:cNvSpPr>
            <p:nvPr/>
          </p:nvSpPr>
          <p:spPr bwMode="auto">
            <a:xfrm>
              <a:off x="602" y="1542"/>
              <a:ext cx="14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r>
                <a:rPr lang="en-US" altLang="en-US" sz="1800">
                  <a:cs typeface="Arial Unicode MS" pitchFamily="34" charset="-128"/>
                </a:rPr>
                <a:t>Joint</a:t>
              </a:r>
            </a:p>
          </p:txBody>
        </p:sp>
      </p:grpSp>
      <p:sp>
        <p:nvSpPr>
          <p:cNvPr id="277513" name="AutoShape 9"/>
          <p:cNvSpPr>
            <a:spLocks noChangeArrowheads="1"/>
          </p:cNvSpPr>
          <p:nvPr/>
        </p:nvSpPr>
        <p:spPr bwMode="auto">
          <a:xfrm>
            <a:off x="496888" y="1497013"/>
            <a:ext cx="3355975" cy="371475"/>
          </a:xfrm>
          <a:prstGeom prst="roundRect">
            <a:avLst>
              <a:gd name="adj" fmla="val 16667"/>
            </a:avLst>
          </a:prstGeom>
          <a:solidFill>
            <a:srgbClr val="FFFF99"/>
          </a:solidFill>
          <a:ln w="9525" algn="ctr">
            <a:solidFill>
              <a:srgbClr val="FF3300"/>
            </a:solidFill>
            <a:round/>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800">
                <a:cs typeface="Arial Unicode MS" pitchFamily="34" charset="-128"/>
              </a:rPr>
              <a:t>Lexicography</a:t>
            </a:r>
            <a:endParaRPr lang="en-US" altLang="en-US" sz="1800">
              <a:cs typeface="Arial Unicode MS" pitchFamily="34" charset="-128"/>
            </a:endParaRPr>
          </a:p>
        </p:txBody>
      </p:sp>
      <p:sp>
        <p:nvSpPr>
          <p:cNvPr id="277514" name="AutoShape 10"/>
          <p:cNvSpPr>
            <a:spLocks noChangeArrowheads="1"/>
          </p:cNvSpPr>
          <p:nvPr/>
        </p:nvSpPr>
        <p:spPr bwMode="auto">
          <a:xfrm>
            <a:off x="257175" y="5016500"/>
            <a:ext cx="3738563" cy="463550"/>
          </a:xfrm>
          <a:prstGeom prst="flowChartTerminator">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en-US" altLang="en-US" sz="1400" b="1">
                <a:cs typeface="Arial Unicode MS" pitchFamily="34" charset="-128"/>
              </a:rPr>
              <a:t>One word, one entry, multiple meanings</a:t>
            </a:r>
          </a:p>
        </p:txBody>
      </p:sp>
      <p:sp>
        <p:nvSpPr>
          <p:cNvPr id="277515" name="AutoShape 11"/>
          <p:cNvSpPr>
            <a:spLocks noChangeArrowheads="1"/>
          </p:cNvSpPr>
          <p:nvPr/>
        </p:nvSpPr>
        <p:spPr bwMode="auto">
          <a:xfrm>
            <a:off x="4321175" y="4997450"/>
            <a:ext cx="4652963" cy="454025"/>
          </a:xfrm>
          <a:prstGeom prst="flowChartTerminator">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2000" b="1">
                <a:cs typeface="Arial Unicode MS" pitchFamily="34" charset="-128"/>
              </a:rPr>
              <a:t>One concept, one record!</a:t>
            </a:r>
            <a:endParaRPr lang="en-US" altLang="en-US" sz="2000" b="1">
              <a:cs typeface="Arial Unicode MS" pitchFamily="34" charset="-128"/>
            </a:endParaRPr>
          </a:p>
        </p:txBody>
      </p:sp>
      <p:grpSp>
        <p:nvGrpSpPr>
          <p:cNvPr id="3" name="Group 12"/>
          <p:cNvGrpSpPr>
            <a:grpSpLocks/>
          </p:cNvGrpSpPr>
          <p:nvPr/>
        </p:nvGrpSpPr>
        <p:grpSpPr bwMode="auto">
          <a:xfrm>
            <a:off x="4370388" y="2998788"/>
            <a:ext cx="1038225" cy="1708150"/>
            <a:chOff x="2753" y="1889"/>
            <a:chExt cx="654" cy="1076"/>
          </a:xfrm>
        </p:grpSpPr>
        <p:sp>
          <p:nvSpPr>
            <p:cNvPr id="17438" name="AutoShape 13"/>
            <p:cNvSpPr>
              <a:spLocks noChangeArrowheads="1"/>
            </p:cNvSpPr>
            <p:nvPr/>
          </p:nvSpPr>
          <p:spPr bwMode="auto">
            <a:xfrm>
              <a:off x="2753" y="1889"/>
              <a:ext cx="654" cy="1076"/>
            </a:xfrm>
            <a:prstGeom prst="flowChartAlternateProcess">
              <a:avLst/>
            </a:prstGeom>
            <a:solidFill>
              <a:srgbClr val="FFFF99"/>
            </a:solidFill>
            <a:ln w="9525" algn="ctr">
              <a:solidFill>
                <a:srgbClr val="FF3300"/>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39" name="Document"/>
            <p:cNvSpPr>
              <a:spLocks noEditPoints="1" noChangeArrowheads="1"/>
            </p:cNvSpPr>
            <p:nvPr/>
          </p:nvSpPr>
          <p:spPr bwMode="auto">
            <a:xfrm>
              <a:off x="2792" y="1996"/>
              <a:ext cx="537" cy="8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65 w 21600"/>
                <a:gd name="T25" fmla="*/ 823 h 21600"/>
                <a:gd name="T26" fmla="*/ 20635 w 21600"/>
                <a:gd name="T27" fmla="*/ 16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000">
                  <a:cs typeface="Arial Unicode MS" pitchFamily="34" charset="-128"/>
                </a:rPr>
                <a:t>MEDI</a:t>
              </a:r>
              <a:r>
                <a:rPr lang="fr-CH" altLang="en-US" sz="900">
                  <a:solidFill>
                    <a:srgbClr val="FF3300"/>
                  </a:solidFill>
                  <a:cs typeface="Arial Unicode MS" pitchFamily="34" charset="-128"/>
                </a:rPr>
                <a:t> </a:t>
              </a:r>
            </a:p>
            <a:p>
              <a:pPr eaLnBrk="1" hangingPunct="1">
                <a:spcBef>
                  <a:spcPct val="0"/>
                </a:spcBef>
                <a:buFontTx/>
                <a:buNone/>
              </a:pPr>
              <a:r>
                <a:rPr lang="fr-CH" altLang="en-US" sz="900">
                  <a:solidFill>
                    <a:srgbClr val="FF3300"/>
                  </a:solidFill>
                  <a:cs typeface="Arial Unicode MS" pitchFamily="34" charset="-128"/>
                </a:rPr>
                <a:t>EN (joint)</a:t>
              </a:r>
            </a:p>
            <a:p>
              <a:pPr eaLnBrk="1" hangingPunct="1">
                <a:spcBef>
                  <a:spcPct val="0"/>
                </a:spcBef>
                <a:buFontTx/>
                <a:buNone/>
              </a:pPr>
              <a:r>
                <a:rPr lang="fr-CH" altLang="en-US" sz="900">
                  <a:solidFill>
                    <a:srgbClr val="0066FF"/>
                  </a:solidFill>
                  <a:cs typeface="Arial Unicode MS" pitchFamily="34" charset="-128"/>
                </a:rPr>
                <a:t>FR( Term)</a:t>
              </a:r>
            </a:p>
            <a:p>
              <a:pPr eaLnBrk="1" hangingPunct="1">
                <a:spcBef>
                  <a:spcPct val="0"/>
                </a:spcBef>
                <a:buFontTx/>
                <a:buNone/>
              </a:pPr>
              <a:r>
                <a:rPr lang="fr-CH" altLang="en-US" sz="900">
                  <a:solidFill>
                    <a:srgbClr val="33CC33"/>
                  </a:solidFill>
                  <a:cs typeface="Arial Unicode MS" pitchFamily="34" charset="-128"/>
                </a:rPr>
                <a:t>ZH (Term)</a:t>
              </a:r>
            </a:p>
            <a:p>
              <a:pPr eaLnBrk="1" hangingPunct="1">
                <a:spcBef>
                  <a:spcPct val="0"/>
                </a:spcBef>
                <a:buFontTx/>
                <a:buNone/>
              </a:pPr>
              <a:r>
                <a:rPr lang="fr-CH" altLang="en-US" sz="900">
                  <a:solidFill>
                    <a:schemeClr val="hlink"/>
                  </a:solidFill>
                  <a:cs typeface="Arial Unicode MS" pitchFamily="34" charset="-128"/>
                </a:rPr>
                <a:t>(…)</a:t>
              </a:r>
            </a:p>
            <a:p>
              <a:pPr algn="ctr" eaLnBrk="1" hangingPunct="1">
                <a:spcBef>
                  <a:spcPct val="0"/>
                </a:spcBef>
                <a:buFontTx/>
                <a:buNone/>
              </a:pPr>
              <a:endParaRPr lang="fr-CH" altLang="en-US" sz="900">
                <a:solidFill>
                  <a:schemeClr val="hlink"/>
                </a:solidFill>
                <a:cs typeface="Arial Unicode MS" pitchFamily="34" charset="-128"/>
              </a:endParaRPr>
            </a:p>
            <a:p>
              <a:pPr algn="ctr" eaLnBrk="1" hangingPunct="1">
                <a:spcBef>
                  <a:spcPct val="0"/>
                </a:spcBef>
                <a:buFontTx/>
                <a:buNone/>
              </a:pPr>
              <a:endParaRPr lang="en-US" altLang="en-US" sz="1200">
                <a:solidFill>
                  <a:srgbClr val="33CC33"/>
                </a:solidFill>
                <a:cs typeface="Arial Unicode MS" pitchFamily="34" charset="-128"/>
              </a:endParaRPr>
            </a:p>
          </p:txBody>
        </p:sp>
      </p:grpSp>
      <p:grpSp>
        <p:nvGrpSpPr>
          <p:cNvPr id="4" name="Group 15"/>
          <p:cNvGrpSpPr>
            <a:grpSpLocks/>
          </p:cNvGrpSpPr>
          <p:nvPr/>
        </p:nvGrpSpPr>
        <p:grpSpPr bwMode="auto">
          <a:xfrm>
            <a:off x="6738938" y="3022600"/>
            <a:ext cx="1058862" cy="1671638"/>
            <a:chOff x="4245" y="1904"/>
            <a:chExt cx="667" cy="1053"/>
          </a:xfrm>
        </p:grpSpPr>
        <p:sp>
          <p:nvSpPr>
            <p:cNvPr id="17436" name="AutoShape 16"/>
            <p:cNvSpPr>
              <a:spLocks noChangeArrowheads="1"/>
            </p:cNvSpPr>
            <p:nvPr/>
          </p:nvSpPr>
          <p:spPr bwMode="auto">
            <a:xfrm>
              <a:off x="4245" y="1904"/>
              <a:ext cx="667" cy="1053"/>
            </a:xfrm>
            <a:prstGeom prst="flowChartAlternateProcess">
              <a:avLst/>
            </a:prstGeom>
            <a:solidFill>
              <a:srgbClr val="FFFF99"/>
            </a:solidFill>
            <a:ln w="9525" algn="ctr">
              <a:solidFill>
                <a:srgbClr val="FF3300"/>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37" name="Document"/>
            <p:cNvSpPr>
              <a:spLocks noEditPoints="1" noChangeArrowheads="1"/>
            </p:cNvSpPr>
            <p:nvPr/>
          </p:nvSpPr>
          <p:spPr bwMode="auto">
            <a:xfrm>
              <a:off x="4289" y="1991"/>
              <a:ext cx="542" cy="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96 w 21600"/>
                <a:gd name="T25" fmla="*/ 811 h 21600"/>
                <a:gd name="T26" fmla="*/ 20604 w 21600"/>
                <a:gd name="T27" fmla="*/ 1642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000">
                  <a:cs typeface="Arial Unicode MS" pitchFamily="34" charset="-128"/>
                </a:rPr>
                <a:t>PRNT</a:t>
              </a:r>
            </a:p>
            <a:p>
              <a:pPr eaLnBrk="1" hangingPunct="1">
                <a:spcBef>
                  <a:spcPct val="0"/>
                </a:spcBef>
                <a:buFontTx/>
                <a:buNone/>
              </a:pPr>
              <a:r>
                <a:rPr lang="fr-CH" altLang="en-US" sz="900">
                  <a:solidFill>
                    <a:srgbClr val="FF3300"/>
                  </a:solidFill>
                  <a:cs typeface="Arial Unicode MS" pitchFamily="34" charset="-128"/>
                </a:rPr>
                <a:t>EN (joint)</a:t>
              </a:r>
            </a:p>
            <a:p>
              <a:pPr eaLnBrk="1" hangingPunct="1">
                <a:spcBef>
                  <a:spcPct val="0"/>
                </a:spcBef>
                <a:buFontTx/>
                <a:buNone/>
              </a:pPr>
              <a:r>
                <a:rPr lang="fr-CH" altLang="en-US" sz="900">
                  <a:solidFill>
                    <a:srgbClr val="0066FF"/>
                  </a:solidFill>
                  <a:cs typeface="Arial Unicode MS" pitchFamily="34" charset="-128"/>
                </a:rPr>
                <a:t>FR( Term)</a:t>
              </a:r>
            </a:p>
            <a:p>
              <a:pPr eaLnBrk="1" hangingPunct="1">
                <a:spcBef>
                  <a:spcPct val="0"/>
                </a:spcBef>
                <a:buFontTx/>
                <a:buNone/>
              </a:pPr>
              <a:r>
                <a:rPr lang="fr-CH" altLang="en-US" sz="900">
                  <a:solidFill>
                    <a:srgbClr val="33CC33"/>
                  </a:solidFill>
                  <a:cs typeface="Arial Unicode MS" pitchFamily="34" charset="-128"/>
                </a:rPr>
                <a:t>ZH (Term)</a:t>
              </a:r>
            </a:p>
            <a:p>
              <a:pPr eaLnBrk="1" hangingPunct="1">
                <a:spcBef>
                  <a:spcPct val="0"/>
                </a:spcBef>
                <a:buFontTx/>
                <a:buNone/>
              </a:pPr>
              <a:r>
                <a:rPr lang="fr-CH" altLang="en-US" sz="900">
                  <a:solidFill>
                    <a:schemeClr val="hlink"/>
                  </a:solidFill>
                  <a:cs typeface="Arial Unicode MS" pitchFamily="34" charset="-128"/>
                </a:rPr>
                <a:t>(…)</a:t>
              </a:r>
            </a:p>
            <a:p>
              <a:pPr eaLnBrk="1" hangingPunct="1">
                <a:spcBef>
                  <a:spcPct val="0"/>
                </a:spcBef>
                <a:buFontTx/>
                <a:buNone/>
              </a:pPr>
              <a:r>
                <a:rPr lang="fr-CH" altLang="en-US" sz="900">
                  <a:cs typeface="Arial Unicode MS" pitchFamily="34" charset="-128"/>
                </a:rPr>
                <a:t> </a:t>
              </a:r>
              <a:endParaRPr lang="en-US" altLang="en-US" sz="900">
                <a:cs typeface="Arial Unicode MS" pitchFamily="34" charset="-128"/>
              </a:endParaRPr>
            </a:p>
          </p:txBody>
        </p:sp>
      </p:grpSp>
      <p:grpSp>
        <p:nvGrpSpPr>
          <p:cNvPr id="5" name="Group 18"/>
          <p:cNvGrpSpPr>
            <a:grpSpLocks/>
          </p:cNvGrpSpPr>
          <p:nvPr/>
        </p:nvGrpSpPr>
        <p:grpSpPr bwMode="auto">
          <a:xfrm>
            <a:off x="5532438" y="3014663"/>
            <a:ext cx="1057275" cy="1708150"/>
            <a:chOff x="3485" y="1899"/>
            <a:chExt cx="666" cy="1076"/>
          </a:xfrm>
        </p:grpSpPr>
        <p:sp>
          <p:nvSpPr>
            <p:cNvPr id="17434" name="AutoShape 19"/>
            <p:cNvSpPr>
              <a:spLocks noChangeArrowheads="1"/>
            </p:cNvSpPr>
            <p:nvPr/>
          </p:nvSpPr>
          <p:spPr bwMode="auto">
            <a:xfrm>
              <a:off x="3485" y="1899"/>
              <a:ext cx="666" cy="1076"/>
            </a:xfrm>
            <a:prstGeom prst="flowChartAlternateProcess">
              <a:avLst/>
            </a:prstGeom>
            <a:solidFill>
              <a:srgbClr val="FFFF99"/>
            </a:solidFill>
            <a:ln w="9525" algn="ctr">
              <a:solidFill>
                <a:srgbClr val="FF3300"/>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35" name="Document"/>
            <p:cNvSpPr>
              <a:spLocks noEditPoints="1" noChangeArrowheads="1"/>
            </p:cNvSpPr>
            <p:nvPr/>
          </p:nvSpPr>
          <p:spPr bwMode="auto">
            <a:xfrm>
              <a:off x="3535" y="1994"/>
              <a:ext cx="535" cy="8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69 w 21600"/>
                <a:gd name="T25" fmla="*/ 823 h 21600"/>
                <a:gd name="T26" fmla="*/ 20631 w 21600"/>
                <a:gd name="T27" fmla="*/ 16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000">
                  <a:cs typeface="Arial Unicode MS" pitchFamily="34" charset="-128"/>
                </a:rPr>
                <a:t>MECH</a:t>
              </a:r>
            </a:p>
            <a:p>
              <a:pPr algn="ctr" eaLnBrk="1" hangingPunct="1">
                <a:spcBef>
                  <a:spcPct val="0"/>
                </a:spcBef>
                <a:buFontTx/>
                <a:buNone/>
              </a:pPr>
              <a:r>
                <a:rPr lang="fr-CH" altLang="en-US" sz="900">
                  <a:solidFill>
                    <a:srgbClr val="FF3300"/>
                  </a:solidFill>
                  <a:cs typeface="Arial Unicode MS" pitchFamily="34" charset="-128"/>
                </a:rPr>
                <a:t>EN (joint)</a:t>
              </a:r>
            </a:p>
            <a:p>
              <a:pPr algn="ctr" eaLnBrk="1" hangingPunct="1">
                <a:spcBef>
                  <a:spcPct val="0"/>
                </a:spcBef>
                <a:buFontTx/>
                <a:buNone/>
              </a:pPr>
              <a:r>
                <a:rPr lang="fr-CH" altLang="en-US" sz="900">
                  <a:solidFill>
                    <a:srgbClr val="0066FF"/>
                  </a:solidFill>
                  <a:cs typeface="Arial Unicode MS" pitchFamily="34" charset="-128"/>
                </a:rPr>
                <a:t>FR( Term)</a:t>
              </a:r>
            </a:p>
            <a:p>
              <a:pPr algn="ctr" eaLnBrk="1" hangingPunct="1">
                <a:spcBef>
                  <a:spcPct val="0"/>
                </a:spcBef>
                <a:buFontTx/>
                <a:buNone/>
              </a:pPr>
              <a:r>
                <a:rPr lang="fr-CH" altLang="en-US" sz="900">
                  <a:solidFill>
                    <a:srgbClr val="33CC33"/>
                  </a:solidFill>
                  <a:cs typeface="Arial Unicode MS" pitchFamily="34" charset="-128"/>
                </a:rPr>
                <a:t>ZH (Term)</a:t>
              </a:r>
            </a:p>
            <a:p>
              <a:pPr eaLnBrk="1" hangingPunct="1">
                <a:spcBef>
                  <a:spcPct val="0"/>
                </a:spcBef>
                <a:buFontTx/>
                <a:buNone/>
              </a:pPr>
              <a:r>
                <a:rPr lang="fr-CH" altLang="en-US" sz="900">
                  <a:solidFill>
                    <a:schemeClr val="hlink"/>
                  </a:solidFill>
                  <a:cs typeface="Arial Unicode MS" pitchFamily="34" charset="-128"/>
                </a:rPr>
                <a:t>(…)</a:t>
              </a:r>
            </a:p>
            <a:p>
              <a:pPr algn="ctr" eaLnBrk="1" hangingPunct="1">
                <a:spcBef>
                  <a:spcPct val="0"/>
                </a:spcBef>
                <a:buFontTx/>
                <a:buNone/>
              </a:pPr>
              <a:endParaRPr lang="en-US" altLang="en-US" sz="900">
                <a:solidFill>
                  <a:srgbClr val="0066FF"/>
                </a:solidFill>
                <a:cs typeface="Arial Unicode MS" pitchFamily="34" charset="-128"/>
              </a:endParaRPr>
            </a:p>
          </p:txBody>
        </p:sp>
      </p:grpSp>
      <p:grpSp>
        <p:nvGrpSpPr>
          <p:cNvPr id="6" name="Group 21"/>
          <p:cNvGrpSpPr>
            <a:grpSpLocks/>
          </p:cNvGrpSpPr>
          <p:nvPr/>
        </p:nvGrpSpPr>
        <p:grpSpPr bwMode="auto">
          <a:xfrm>
            <a:off x="7945438" y="3011488"/>
            <a:ext cx="1025525" cy="1671637"/>
            <a:chOff x="5005" y="1897"/>
            <a:chExt cx="646" cy="1053"/>
          </a:xfrm>
        </p:grpSpPr>
        <p:sp>
          <p:nvSpPr>
            <p:cNvPr id="17432" name="AutoShape 22"/>
            <p:cNvSpPr>
              <a:spLocks noChangeArrowheads="1"/>
            </p:cNvSpPr>
            <p:nvPr/>
          </p:nvSpPr>
          <p:spPr bwMode="auto">
            <a:xfrm>
              <a:off x="5005" y="1897"/>
              <a:ext cx="646" cy="1053"/>
            </a:xfrm>
            <a:prstGeom prst="flowChartAlternateProcess">
              <a:avLst/>
            </a:prstGeom>
            <a:solidFill>
              <a:srgbClr val="FFFF99"/>
            </a:solidFill>
            <a:ln w="9525" algn="ctr">
              <a:solidFill>
                <a:srgbClr val="FF3300"/>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33" name="Document"/>
            <p:cNvSpPr>
              <a:spLocks noEditPoints="1" noChangeArrowheads="1"/>
            </p:cNvSpPr>
            <p:nvPr/>
          </p:nvSpPr>
          <p:spPr bwMode="auto">
            <a:xfrm>
              <a:off x="5046" y="1996"/>
              <a:ext cx="538" cy="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64 w 21600"/>
                <a:gd name="T25" fmla="*/ 811 h 21600"/>
                <a:gd name="T26" fmla="*/ 20636 w 21600"/>
                <a:gd name="T27" fmla="*/ 1642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000">
                  <a:cs typeface="Arial Unicode MS" pitchFamily="34" charset="-128"/>
                </a:rPr>
                <a:t>BLDG</a:t>
              </a:r>
            </a:p>
            <a:p>
              <a:pPr algn="ctr" eaLnBrk="1" hangingPunct="1">
                <a:spcBef>
                  <a:spcPct val="0"/>
                </a:spcBef>
                <a:buFontTx/>
                <a:buNone/>
              </a:pPr>
              <a:r>
                <a:rPr lang="fr-CH" altLang="en-US" sz="900">
                  <a:solidFill>
                    <a:srgbClr val="FF3300"/>
                  </a:solidFill>
                  <a:cs typeface="Arial Unicode MS" pitchFamily="34" charset="-128"/>
                </a:rPr>
                <a:t>EN (joint)</a:t>
              </a:r>
            </a:p>
            <a:p>
              <a:pPr algn="ctr" eaLnBrk="1" hangingPunct="1">
                <a:spcBef>
                  <a:spcPct val="0"/>
                </a:spcBef>
                <a:buFontTx/>
                <a:buNone/>
              </a:pPr>
              <a:r>
                <a:rPr lang="fr-CH" altLang="en-US" sz="900">
                  <a:solidFill>
                    <a:srgbClr val="0066FF"/>
                  </a:solidFill>
                  <a:cs typeface="Arial Unicode MS" pitchFamily="34" charset="-128"/>
                </a:rPr>
                <a:t>FR( Term)</a:t>
              </a:r>
            </a:p>
            <a:p>
              <a:pPr algn="ctr" eaLnBrk="1" hangingPunct="1">
                <a:spcBef>
                  <a:spcPct val="0"/>
                </a:spcBef>
                <a:buFontTx/>
                <a:buNone/>
              </a:pPr>
              <a:r>
                <a:rPr lang="fr-CH" altLang="en-US" sz="900">
                  <a:solidFill>
                    <a:srgbClr val="33CC33"/>
                  </a:solidFill>
                  <a:cs typeface="Arial Unicode MS" pitchFamily="34" charset="-128"/>
                </a:rPr>
                <a:t>ZH (Term)</a:t>
              </a:r>
            </a:p>
            <a:p>
              <a:pPr algn="ctr" eaLnBrk="1" hangingPunct="1">
                <a:spcBef>
                  <a:spcPct val="0"/>
                </a:spcBef>
                <a:buFontTx/>
                <a:buNone/>
              </a:pPr>
              <a:r>
                <a:rPr lang="fr-CH" altLang="en-US" sz="900">
                  <a:solidFill>
                    <a:schemeClr val="hlink"/>
                  </a:solidFill>
                  <a:cs typeface="Arial Unicode MS" pitchFamily="34" charset="-128"/>
                </a:rPr>
                <a:t>(…)</a:t>
              </a:r>
            </a:p>
            <a:p>
              <a:pPr algn="ctr" eaLnBrk="1" hangingPunct="1">
                <a:spcBef>
                  <a:spcPct val="0"/>
                </a:spcBef>
                <a:buFontTx/>
                <a:buNone/>
              </a:pPr>
              <a:r>
                <a:rPr lang="fr-CH" altLang="en-US" sz="900">
                  <a:cs typeface="Arial Unicode MS" pitchFamily="34" charset="-128"/>
                </a:rPr>
                <a:t> </a:t>
              </a:r>
              <a:endParaRPr lang="en-US" altLang="en-US" sz="900">
                <a:cs typeface="Arial Unicode MS" pitchFamily="34" charset="-128"/>
              </a:endParaRPr>
            </a:p>
            <a:p>
              <a:pPr algn="ctr" eaLnBrk="1" hangingPunct="1">
                <a:spcBef>
                  <a:spcPct val="0"/>
                </a:spcBef>
                <a:buFontTx/>
                <a:buNone/>
              </a:pPr>
              <a:endParaRPr lang="en-US" altLang="en-US" sz="900">
                <a:solidFill>
                  <a:schemeClr val="hlink"/>
                </a:solidFill>
                <a:cs typeface="Arial Unicode MS" pitchFamily="34" charset="-128"/>
              </a:endParaRPr>
            </a:p>
          </p:txBody>
        </p:sp>
      </p:grpSp>
      <p:sp>
        <p:nvSpPr>
          <p:cNvPr id="277528" name="AutoShape 24"/>
          <p:cNvSpPr>
            <a:spLocks noChangeArrowheads="1"/>
          </p:cNvSpPr>
          <p:nvPr/>
        </p:nvSpPr>
        <p:spPr bwMode="auto">
          <a:xfrm>
            <a:off x="4346575" y="1512888"/>
            <a:ext cx="4565650" cy="390525"/>
          </a:xfrm>
          <a:prstGeom prst="roundRect">
            <a:avLst>
              <a:gd name="adj" fmla="val 16667"/>
            </a:avLst>
          </a:prstGeom>
          <a:solidFill>
            <a:srgbClr val="FFFF99"/>
          </a:solidFill>
          <a:ln w="9525" algn="ctr">
            <a:solidFill>
              <a:srgbClr val="FF3300"/>
            </a:solidFill>
            <a:round/>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800">
                <a:cs typeface="Arial Unicode MS" pitchFamily="34" charset="-128"/>
              </a:rPr>
              <a:t>Terminology</a:t>
            </a:r>
            <a:endParaRPr lang="en-US" altLang="en-US" sz="1800">
              <a:cs typeface="Arial Unicode MS" pitchFamily="34" charset="-128"/>
            </a:endParaRPr>
          </a:p>
        </p:txBody>
      </p:sp>
      <p:grpSp>
        <p:nvGrpSpPr>
          <p:cNvPr id="7" name="Group 25"/>
          <p:cNvGrpSpPr>
            <a:grpSpLocks/>
          </p:cNvGrpSpPr>
          <p:nvPr/>
        </p:nvGrpSpPr>
        <p:grpSpPr bwMode="auto">
          <a:xfrm>
            <a:off x="4383088" y="1966913"/>
            <a:ext cx="1011237" cy="915987"/>
            <a:chOff x="2761" y="1239"/>
            <a:chExt cx="637" cy="577"/>
          </a:xfrm>
        </p:grpSpPr>
        <p:sp>
          <p:nvSpPr>
            <p:cNvPr id="17430" name="AutoShape 26"/>
            <p:cNvSpPr>
              <a:spLocks noChangeArrowheads="1"/>
            </p:cNvSpPr>
            <p:nvPr/>
          </p:nvSpPr>
          <p:spPr bwMode="auto">
            <a:xfrm>
              <a:off x="2970" y="1239"/>
              <a:ext cx="234" cy="300"/>
            </a:xfrm>
            <a:prstGeom prst="downArrow">
              <a:avLst>
                <a:gd name="adj1" fmla="val 50000"/>
                <a:gd name="adj2" fmla="val 32051"/>
              </a:avLst>
            </a:prstGeom>
            <a:solidFill>
              <a:srgbClr val="FF3300"/>
            </a:solidFill>
            <a:ln w="9525" algn="ctr">
              <a:solidFill>
                <a:schemeClr val="tx1"/>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31" name="AutoShape 27"/>
            <p:cNvSpPr>
              <a:spLocks noChangeArrowheads="1"/>
            </p:cNvSpPr>
            <p:nvPr/>
          </p:nvSpPr>
          <p:spPr bwMode="auto">
            <a:xfrm>
              <a:off x="2761" y="1570"/>
              <a:ext cx="637" cy="246"/>
            </a:xfrm>
            <a:prstGeom prst="roundRect">
              <a:avLst>
                <a:gd name="adj" fmla="val 16667"/>
              </a:avLst>
            </a:prstGeom>
            <a:solidFill>
              <a:srgbClr val="FFFF99"/>
            </a:solidFill>
            <a:ln w="9525" algn="ctr">
              <a:solidFill>
                <a:srgbClr val="FF3300"/>
              </a:solidFill>
              <a:round/>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400">
                  <a:cs typeface="Arial Unicode MS" pitchFamily="34" charset="-128"/>
                </a:rPr>
                <a:t>Concept 1</a:t>
              </a:r>
              <a:endParaRPr lang="en-US" altLang="en-US" sz="1400">
                <a:cs typeface="Arial Unicode MS" pitchFamily="34" charset="-128"/>
              </a:endParaRPr>
            </a:p>
          </p:txBody>
        </p:sp>
      </p:grpSp>
      <p:grpSp>
        <p:nvGrpSpPr>
          <p:cNvPr id="8" name="Group 28"/>
          <p:cNvGrpSpPr>
            <a:grpSpLocks/>
          </p:cNvGrpSpPr>
          <p:nvPr/>
        </p:nvGrpSpPr>
        <p:grpSpPr bwMode="auto">
          <a:xfrm>
            <a:off x="5503863" y="1978025"/>
            <a:ext cx="1011237" cy="915988"/>
            <a:chOff x="2761" y="1239"/>
            <a:chExt cx="637" cy="577"/>
          </a:xfrm>
        </p:grpSpPr>
        <p:sp>
          <p:nvSpPr>
            <p:cNvPr id="17428" name="AutoShape 29"/>
            <p:cNvSpPr>
              <a:spLocks noChangeArrowheads="1"/>
            </p:cNvSpPr>
            <p:nvPr/>
          </p:nvSpPr>
          <p:spPr bwMode="auto">
            <a:xfrm>
              <a:off x="2970" y="1239"/>
              <a:ext cx="234" cy="300"/>
            </a:xfrm>
            <a:prstGeom prst="downArrow">
              <a:avLst>
                <a:gd name="adj1" fmla="val 50000"/>
                <a:gd name="adj2" fmla="val 32051"/>
              </a:avLst>
            </a:prstGeom>
            <a:solidFill>
              <a:srgbClr val="FF3300"/>
            </a:solidFill>
            <a:ln w="9525" algn="ctr">
              <a:solidFill>
                <a:schemeClr val="tx1"/>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29" name="AutoShape 30"/>
            <p:cNvSpPr>
              <a:spLocks noChangeArrowheads="1"/>
            </p:cNvSpPr>
            <p:nvPr/>
          </p:nvSpPr>
          <p:spPr bwMode="auto">
            <a:xfrm>
              <a:off x="2761" y="1570"/>
              <a:ext cx="637" cy="246"/>
            </a:xfrm>
            <a:prstGeom prst="roundRect">
              <a:avLst>
                <a:gd name="adj" fmla="val 16667"/>
              </a:avLst>
            </a:prstGeom>
            <a:solidFill>
              <a:srgbClr val="FFFF99"/>
            </a:solidFill>
            <a:ln w="9525" algn="ctr">
              <a:solidFill>
                <a:srgbClr val="FF3300"/>
              </a:solidFill>
              <a:round/>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400">
                  <a:cs typeface="Arial Unicode MS" pitchFamily="34" charset="-128"/>
                </a:rPr>
                <a:t>Concept 2</a:t>
              </a:r>
              <a:endParaRPr lang="en-US" altLang="en-US" sz="1400">
                <a:cs typeface="Arial Unicode MS" pitchFamily="34" charset="-128"/>
              </a:endParaRPr>
            </a:p>
          </p:txBody>
        </p:sp>
      </p:grpSp>
      <p:grpSp>
        <p:nvGrpSpPr>
          <p:cNvPr id="9" name="Group 31"/>
          <p:cNvGrpSpPr>
            <a:grpSpLocks/>
          </p:cNvGrpSpPr>
          <p:nvPr/>
        </p:nvGrpSpPr>
        <p:grpSpPr bwMode="auto">
          <a:xfrm>
            <a:off x="6761163" y="1966913"/>
            <a:ext cx="1011237" cy="915987"/>
            <a:chOff x="2761" y="1239"/>
            <a:chExt cx="637" cy="577"/>
          </a:xfrm>
        </p:grpSpPr>
        <p:sp>
          <p:nvSpPr>
            <p:cNvPr id="17426" name="AutoShape 32"/>
            <p:cNvSpPr>
              <a:spLocks noChangeArrowheads="1"/>
            </p:cNvSpPr>
            <p:nvPr/>
          </p:nvSpPr>
          <p:spPr bwMode="auto">
            <a:xfrm>
              <a:off x="2970" y="1239"/>
              <a:ext cx="234" cy="300"/>
            </a:xfrm>
            <a:prstGeom prst="downArrow">
              <a:avLst>
                <a:gd name="adj1" fmla="val 50000"/>
                <a:gd name="adj2" fmla="val 32051"/>
              </a:avLst>
            </a:prstGeom>
            <a:solidFill>
              <a:srgbClr val="FF3300"/>
            </a:solidFill>
            <a:ln w="9525" algn="ctr">
              <a:solidFill>
                <a:schemeClr val="tx1"/>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27" name="AutoShape 33"/>
            <p:cNvSpPr>
              <a:spLocks noChangeArrowheads="1"/>
            </p:cNvSpPr>
            <p:nvPr/>
          </p:nvSpPr>
          <p:spPr bwMode="auto">
            <a:xfrm>
              <a:off x="2761" y="1570"/>
              <a:ext cx="637" cy="246"/>
            </a:xfrm>
            <a:prstGeom prst="roundRect">
              <a:avLst>
                <a:gd name="adj" fmla="val 16667"/>
              </a:avLst>
            </a:prstGeom>
            <a:solidFill>
              <a:srgbClr val="FFFF99"/>
            </a:solidFill>
            <a:ln w="9525" algn="ctr">
              <a:solidFill>
                <a:srgbClr val="FF3300"/>
              </a:solidFill>
              <a:round/>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400">
                  <a:cs typeface="Arial Unicode MS" pitchFamily="34" charset="-128"/>
                </a:rPr>
                <a:t>Concept 3</a:t>
              </a:r>
              <a:endParaRPr lang="en-US" altLang="en-US" sz="1400">
                <a:cs typeface="Arial Unicode MS" pitchFamily="34" charset="-128"/>
              </a:endParaRPr>
            </a:p>
          </p:txBody>
        </p:sp>
      </p:grpSp>
      <p:grpSp>
        <p:nvGrpSpPr>
          <p:cNvPr id="10" name="Group 34"/>
          <p:cNvGrpSpPr>
            <a:grpSpLocks/>
          </p:cNvGrpSpPr>
          <p:nvPr/>
        </p:nvGrpSpPr>
        <p:grpSpPr bwMode="auto">
          <a:xfrm>
            <a:off x="7923213" y="1979613"/>
            <a:ext cx="1011237" cy="915987"/>
            <a:chOff x="2761" y="1239"/>
            <a:chExt cx="637" cy="577"/>
          </a:xfrm>
        </p:grpSpPr>
        <p:sp>
          <p:nvSpPr>
            <p:cNvPr id="17424" name="AutoShape 35"/>
            <p:cNvSpPr>
              <a:spLocks noChangeArrowheads="1"/>
            </p:cNvSpPr>
            <p:nvPr/>
          </p:nvSpPr>
          <p:spPr bwMode="auto">
            <a:xfrm>
              <a:off x="2970" y="1239"/>
              <a:ext cx="234" cy="300"/>
            </a:xfrm>
            <a:prstGeom prst="downArrow">
              <a:avLst>
                <a:gd name="adj1" fmla="val 50000"/>
                <a:gd name="adj2" fmla="val 32051"/>
              </a:avLst>
            </a:prstGeom>
            <a:solidFill>
              <a:srgbClr val="FF3300"/>
            </a:solidFill>
            <a:ln w="9525" algn="ctr">
              <a:solidFill>
                <a:schemeClr val="tx1"/>
              </a:solidFill>
              <a:miter lim="800000"/>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50000"/>
                </a:spcBef>
                <a:buFontTx/>
                <a:buNone/>
              </a:pPr>
              <a:endParaRPr lang="fr-CH" altLang="en-US" sz="1200">
                <a:cs typeface="Arial Unicode MS" pitchFamily="34" charset="-128"/>
              </a:endParaRPr>
            </a:p>
          </p:txBody>
        </p:sp>
        <p:sp>
          <p:nvSpPr>
            <p:cNvPr id="17425" name="AutoShape 36"/>
            <p:cNvSpPr>
              <a:spLocks noChangeArrowheads="1"/>
            </p:cNvSpPr>
            <p:nvPr/>
          </p:nvSpPr>
          <p:spPr bwMode="auto">
            <a:xfrm>
              <a:off x="2761" y="1570"/>
              <a:ext cx="637" cy="246"/>
            </a:xfrm>
            <a:prstGeom prst="roundRect">
              <a:avLst>
                <a:gd name="adj" fmla="val 16667"/>
              </a:avLst>
            </a:prstGeom>
            <a:solidFill>
              <a:srgbClr val="FFFF99"/>
            </a:solidFill>
            <a:ln w="9525" algn="ctr">
              <a:solidFill>
                <a:srgbClr val="FF3300"/>
              </a:solidFill>
              <a:round/>
              <a:headEnd/>
              <a:tailEnd/>
            </a:ln>
          </p:spPr>
          <p:txBody>
            <a:bodyPr wrap="none" anchor="ct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eaLnBrk="1" hangingPunct="1">
                <a:spcBef>
                  <a:spcPct val="0"/>
                </a:spcBef>
                <a:buFontTx/>
                <a:buNone/>
              </a:pPr>
              <a:r>
                <a:rPr lang="fr-CH" altLang="en-US" sz="1400">
                  <a:cs typeface="Arial Unicode MS" pitchFamily="34" charset="-128"/>
                </a:rPr>
                <a:t>Concept 4</a:t>
              </a:r>
              <a:endParaRPr lang="en-US" altLang="en-US" sz="1400">
                <a:cs typeface="Arial Unicode MS" pitchFamily="34" charset="-128"/>
              </a:endParaRPr>
            </a:p>
          </p:txBody>
        </p:sp>
      </p:grpSp>
    </p:spTree>
    <p:extLst>
      <p:ext uri="{BB962C8B-B14F-4D97-AF65-F5344CB8AC3E}">
        <p14:creationId xmlns:p14="http://schemas.microsoft.com/office/powerpoint/2010/main" val="388995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77513"/>
                                        </p:tgtEl>
                                        <p:attrNameLst>
                                          <p:attrName>style.visibility</p:attrName>
                                        </p:attrNameLst>
                                      </p:cBhvr>
                                      <p:to>
                                        <p:strVal val="visible"/>
                                      </p:to>
                                    </p:set>
                                    <p:animEffect transition="in" filter="blinds(vertical)">
                                      <p:cBhvr>
                                        <p:cTn id="7" dur="500"/>
                                        <p:tgtEl>
                                          <p:spTgt spid="277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77514">
                                            <p:txEl>
                                              <p:pRg st="0" end="0"/>
                                            </p:txEl>
                                          </p:spTgt>
                                        </p:tgtEl>
                                        <p:attrNameLst>
                                          <p:attrName>style.visibility</p:attrName>
                                        </p:attrNameLst>
                                      </p:cBhvr>
                                      <p:to>
                                        <p:strVal val="visible"/>
                                      </p:to>
                                    </p:set>
                                    <p:animEffect transition="in" filter="blinds(vertical)">
                                      <p:cBhvr>
                                        <p:cTn id="17" dur="500"/>
                                        <p:tgtEl>
                                          <p:spTgt spid="277514">
                                            <p:txEl>
                                              <p:pRg st="0" end="0"/>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277514">
                                            <p:bg/>
                                          </p:spTgt>
                                        </p:tgtEl>
                                        <p:attrNameLst>
                                          <p:attrName>style.visibility</p:attrName>
                                        </p:attrNameLst>
                                      </p:cBhvr>
                                      <p:to>
                                        <p:strVal val="visible"/>
                                      </p:to>
                                    </p:set>
                                    <p:animEffect transition="in" filter="blinds(vertical)">
                                      <p:cBhvr>
                                        <p:cTn id="20" dur="500"/>
                                        <p:tgtEl>
                                          <p:spTgt spid="277514">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nodeType="clickEffect">
                                  <p:stCondLst>
                                    <p:cond delay="0"/>
                                  </p:stCondLst>
                                  <p:childTnLst>
                                    <p:set>
                                      <p:cBhvr>
                                        <p:cTn id="24" dur="1" fill="hold">
                                          <p:stCondLst>
                                            <p:cond delay="0"/>
                                          </p:stCondLst>
                                        </p:cTn>
                                        <p:tgtEl>
                                          <p:spTgt spid="277528"/>
                                        </p:tgtEl>
                                        <p:attrNameLst>
                                          <p:attrName>style.visibility</p:attrName>
                                        </p:attrNameLst>
                                      </p:cBhvr>
                                      <p:to>
                                        <p:strVal val="visible"/>
                                      </p:to>
                                    </p:set>
                                    <p:animEffect transition="in" filter="blinds(vertical)">
                                      <p:cBhvr>
                                        <p:cTn id="25" dur="500"/>
                                        <p:tgtEl>
                                          <p:spTgt spid="2775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5"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vertical)">
                                      <p:cBhvr>
                                        <p:cTn id="30" dur="500"/>
                                        <p:tgtEl>
                                          <p:spTgt spid="7"/>
                                        </p:tgtEl>
                                      </p:cBhvr>
                                    </p:animEffect>
                                  </p:childTnLst>
                                </p:cTn>
                              </p:par>
                            </p:childTnLst>
                          </p:cTn>
                        </p:par>
                        <p:par>
                          <p:cTn id="31" fill="hold" nodeType="afterGroup">
                            <p:stCondLst>
                              <p:cond delay="500"/>
                            </p:stCondLst>
                            <p:childTnLst>
                              <p:par>
                                <p:cTn id="32" presetID="3" presetClass="entr" presetSubtype="5"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vertical)">
                                      <p:cBhvr>
                                        <p:cTn id="34" dur="500"/>
                                        <p:tgtEl>
                                          <p:spTgt spid="3"/>
                                        </p:tgtEl>
                                      </p:cBhvr>
                                    </p:animEffect>
                                  </p:childTnLst>
                                </p:cTn>
                              </p:par>
                            </p:childTnLst>
                          </p:cTn>
                        </p:par>
                        <p:par>
                          <p:cTn id="35" fill="hold" nodeType="afterGroup">
                            <p:stCondLst>
                              <p:cond delay="1000"/>
                            </p:stCondLst>
                            <p:childTnLst>
                              <p:par>
                                <p:cTn id="36" presetID="3" presetClass="entr" presetSubtype="5"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vertical)">
                                      <p:cBhvr>
                                        <p:cTn id="38" dur="500"/>
                                        <p:tgtEl>
                                          <p:spTgt spid="8"/>
                                        </p:tgtEl>
                                      </p:cBhvr>
                                    </p:animEffect>
                                  </p:childTnLst>
                                </p:cTn>
                              </p:par>
                            </p:childTnLst>
                          </p:cTn>
                        </p:par>
                        <p:par>
                          <p:cTn id="39" fill="hold" nodeType="afterGroup">
                            <p:stCondLst>
                              <p:cond delay="1500"/>
                            </p:stCondLst>
                            <p:childTnLst>
                              <p:par>
                                <p:cTn id="40" presetID="3" presetClass="entr" presetSubtype="5"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vertical)">
                                      <p:cBhvr>
                                        <p:cTn id="42" dur="500"/>
                                        <p:tgtEl>
                                          <p:spTgt spid="5"/>
                                        </p:tgtEl>
                                      </p:cBhvr>
                                    </p:animEffect>
                                  </p:childTnLst>
                                </p:cTn>
                              </p:par>
                            </p:childTnLst>
                          </p:cTn>
                        </p:par>
                        <p:par>
                          <p:cTn id="43" fill="hold" nodeType="afterGroup">
                            <p:stCondLst>
                              <p:cond delay="2000"/>
                            </p:stCondLst>
                            <p:childTnLst>
                              <p:par>
                                <p:cTn id="44" presetID="3" presetClass="entr" presetSubtype="5"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vertical)">
                                      <p:cBhvr>
                                        <p:cTn id="46" dur="500"/>
                                        <p:tgtEl>
                                          <p:spTgt spid="9"/>
                                        </p:tgtEl>
                                      </p:cBhvr>
                                    </p:animEffect>
                                  </p:childTnLst>
                                </p:cTn>
                              </p:par>
                            </p:childTnLst>
                          </p:cTn>
                        </p:par>
                        <p:par>
                          <p:cTn id="47" fill="hold" nodeType="afterGroup">
                            <p:stCondLst>
                              <p:cond delay="2500"/>
                            </p:stCondLst>
                            <p:childTnLst>
                              <p:par>
                                <p:cTn id="48" presetID="3" presetClass="entr" presetSubtype="5"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linds(vertical)">
                                      <p:cBhvr>
                                        <p:cTn id="50" dur="500"/>
                                        <p:tgtEl>
                                          <p:spTgt spid="4"/>
                                        </p:tgtEl>
                                      </p:cBhvr>
                                    </p:animEffect>
                                  </p:childTnLst>
                                </p:cTn>
                              </p:par>
                            </p:childTnLst>
                          </p:cTn>
                        </p:par>
                        <p:par>
                          <p:cTn id="51" fill="hold" nodeType="afterGroup">
                            <p:stCondLst>
                              <p:cond delay="3000"/>
                            </p:stCondLst>
                            <p:childTnLst>
                              <p:par>
                                <p:cTn id="52" presetID="3" presetClass="entr" presetSubtype="5"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vertical)">
                                      <p:cBhvr>
                                        <p:cTn id="54" dur="500"/>
                                        <p:tgtEl>
                                          <p:spTgt spid="10"/>
                                        </p:tgtEl>
                                      </p:cBhvr>
                                    </p:animEffect>
                                  </p:childTnLst>
                                </p:cTn>
                              </p:par>
                            </p:childTnLst>
                          </p:cTn>
                        </p:par>
                        <p:par>
                          <p:cTn id="55" fill="hold" nodeType="afterGroup">
                            <p:stCondLst>
                              <p:cond delay="3500"/>
                            </p:stCondLst>
                            <p:childTnLst>
                              <p:par>
                                <p:cTn id="56" presetID="3" presetClass="entr" presetSubtype="5"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vertical)">
                                      <p:cBhvr>
                                        <p:cTn id="58" dur="5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5" fill="hold" grpId="0" nodeType="clickEffect">
                                  <p:stCondLst>
                                    <p:cond delay="0"/>
                                  </p:stCondLst>
                                  <p:childTnLst>
                                    <p:set>
                                      <p:cBhvr>
                                        <p:cTn id="62" dur="1" fill="hold">
                                          <p:stCondLst>
                                            <p:cond delay="0"/>
                                          </p:stCondLst>
                                        </p:cTn>
                                        <p:tgtEl>
                                          <p:spTgt spid="277515">
                                            <p:txEl>
                                              <p:pRg st="0" end="0"/>
                                            </p:txEl>
                                          </p:spTgt>
                                        </p:tgtEl>
                                        <p:attrNameLst>
                                          <p:attrName>style.visibility</p:attrName>
                                        </p:attrNameLst>
                                      </p:cBhvr>
                                      <p:to>
                                        <p:strVal val="visible"/>
                                      </p:to>
                                    </p:set>
                                    <p:animEffect transition="in" filter="blinds(vertical)">
                                      <p:cBhvr>
                                        <p:cTn id="63" dur="500"/>
                                        <p:tgtEl>
                                          <p:spTgt spid="277515">
                                            <p:txEl>
                                              <p:pRg st="0" end="0"/>
                                            </p:txEl>
                                          </p:spTgt>
                                        </p:tgtEl>
                                      </p:cBhvr>
                                    </p:animEffect>
                                  </p:childTnLst>
                                </p:cTn>
                              </p:par>
                              <p:par>
                                <p:cTn id="64" presetID="3" presetClass="entr" presetSubtype="5" fill="hold" grpId="0" nodeType="withEffect">
                                  <p:stCondLst>
                                    <p:cond delay="0"/>
                                  </p:stCondLst>
                                  <p:childTnLst>
                                    <p:set>
                                      <p:cBhvr>
                                        <p:cTn id="65" dur="1" fill="hold">
                                          <p:stCondLst>
                                            <p:cond delay="0"/>
                                          </p:stCondLst>
                                        </p:cTn>
                                        <p:tgtEl>
                                          <p:spTgt spid="277515">
                                            <p:bg/>
                                          </p:spTgt>
                                        </p:tgtEl>
                                        <p:attrNameLst>
                                          <p:attrName>style.visibility</p:attrName>
                                        </p:attrNameLst>
                                      </p:cBhvr>
                                      <p:to>
                                        <p:strVal val="visible"/>
                                      </p:to>
                                    </p:set>
                                    <p:animEffect transition="in" filter="blinds(vertical)">
                                      <p:cBhvr>
                                        <p:cTn id="66" dur="500"/>
                                        <p:tgtEl>
                                          <p:spTgt spid="2775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3" grpId="0" animBg="1"/>
      <p:bldP spid="277514" grpId="0" build="allAtOnce" animBg="1"/>
      <p:bldP spid="277515"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sz="2000" dirty="0"/>
              <a:t>Plastic</a:t>
            </a:r>
            <a:r>
              <a:rPr lang="en-US" sz="2000" dirty="0">
                <a:solidFill>
                  <a:srgbClr val="FF0000"/>
                </a:solidFill>
              </a:rPr>
              <a:t> lenses </a:t>
            </a:r>
            <a:r>
              <a:rPr lang="en-US" sz="2000" dirty="0"/>
              <a:t>having substantially no </a:t>
            </a:r>
            <a:r>
              <a:rPr lang="en-US" sz="2000" dirty="0">
                <a:solidFill>
                  <a:srgbClr val="FF0000"/>
                </a:solidFill>
              </a:rPr>
              <a:t>optical power </a:t>
            </a:r>
            <a:r>
              <a:rPr lang="en-US" sz="2000" dirty="0"/>
              <a:t>and a </a:t>
            </a:r>
            <a:r>
              <a:rPr lang="en-US" sz="2000" dirty="0">
                <a:solidFill>
                  <a:srgbClr val="FF0000"/>
                </a:solidFill>
              </a:rPr>
              <a:t>light-polarizing layer</a:t>
            </a:r>
            <a:r>
              <a:rPr lang="en-US" sz="2000" dirty="0"/>
              <a:t> therein are prepared by shaping </a:t>
            </a:r>
            <a:r>
              <a:rPr lang="en-US" sz="2000" dirty="0">
                <a:solidFill>
                  <a:srgbClr val="FF0000"/>
                </a:solidFill>
              </a:rPr>
              <a:t>composite laminate</a:t>
            </a:r>
            <a:r>
              <a:rPr lang="en-US" sz="2000" dirty="0"/>
              <a:t> of the </a:t>
            </a:r>
            <a:r>
              <a:rPr lang="en-US" sz="2000" dirty="0">
                <a:solidFill>
                  <a:srgbClr val="FF0000"/>
                </a:solidFill>
              </a:rPr>
              <a:t>light-polarizing layer </a:t>
            </a:r>
            <a:r>
              <a:rPr lang="en-US" sz="2000" dirty="0"/>
              <a:t>(10) between opposed </a:t>
            </a:r>
            <a:r>
              <a:rPr lang="en-US" sz="2000" dirty="0">
                <a:solidFill>
                  <a:srgbClr val="FF0000"/>
                </a:solidFill>
              </a:rPr>
              <a:t>sheets</a:t>
            </a:r>
            <a:r>
              <a:rPr lang="en-US" sz="2000" dirty="0"/>
              <a:t> of </a:t>
            </a:r>
            <a:r>
              <a:rPr lang="en-US" sz="2000" dirty="0">
                <a:solidFill>
                  <a:srgbClr val="FF0000"/>
                </a:solidFill>
              </a:rPr>
              <a:t>thermoplastic material </a:t>
            </a:r>
            <a:r>
              <a:rPr lang="en-US" sz="2000" dirty="0"/>
              <a:t>(12, 14) by heating and pressing the </a:t>
            </a:r>
            <a:r>
              <a:rPr lang="en-US" sz="2000" dirty="0">
                <a:solidFill>
                  <a:srgbClr val="FF0000"/>
                </a:solidFill>
              </a:rPr>
              <a:t>laminate</a:t>
            </a:r>
            <a:r>
              <a:rPr lang="en-US" sz="2000" dirty="0"/>
              <a:t> between opposed </a:t>
            </a:r>
            <a:r>
              <a:rPr lang="en-US" sz="2000" dirty="0">
                <a:solidFill>
                  <a:srgbClr val="FF0000"/>
                </a:solidFill>
              </a:rPr>
              <a:t>shaping molds  </a:t>
            </a:r>
            <a:r>
              <a:rPr lang="en-US" sz="2000" dirty="0"/>
              <a:t>(</a:t>
            </a:r>
            <a:r>
              <a:rPr lang="en-US" sz="2000" dirty="0">
                <a:solidFill>
                  <a:srgbClr val="FF0000"/>
                </a:solidFill>
              </a:rPr>
              <a:t>platens</a:t>
            </a:r>
            <a:r>
              <a:rPr lang="en-US" sz="2000" dirty="0"/>
              <a:t>), the </a:t>
            </a:r>
            <a:r>
              <a:rPr lang="en-US" sz="2000" dirty="0">
                <a:solidFill>
                  <a:srgbClr val="FF0000"/>
                </a:solidFill>
              </a:rPr>
              <a:t>platens</a:t>
            </a:r>
            <a:r>
              <a:rPr lang="en-US" sz="2000" dirty="0"/>
              <a:t> having predetermined </a:t>
            </a:r>
            <a:r>
              <a:rPr lang="en-US" sz="2000" dirty="0">
                <a:solidFill>
                  <a:srgbClr val="FF0000"/>
                </a:solidFill>
              </a:rPr>
              <a:t>radii of curvature </a:t>
            </a:r>
            <a:r>
              <a:rPr lang="en-US" sz="2000" dirty="0"/>
              <a:t>for the production of a </a:t>
            </a:r>
            <a:r>
              <a:rPr lang="en-US" sz="2000" dirty="0">
                <a:solidFill>
                  <a:srgbClr val="FF0000"/>
                </a:solidFill>
              </a:rPr>
              <a:t>lens</a:t>
            </a:r>
            <a:r>
              <a:rPr lang="en-US" sz="2000" dirty="0"/>
              <a:t> having substantially no </a:t>
            </a:r>
            <a:r>
              <a:rPr lang="en-US" sz="2000" dirty="0">
                <a:solidFill>
                  <a:srgbClr val="FF0000"/>
                </a:solidFill>
              </a:rPr>
              <a:t>optical power</a:t>
            </a:r>
            <a:r>
              <a:rPr lang="en-US" sz="2000" dirty="0"/>
              <a:t>. The </a:t>
            </a:r>
            <a:r>
              <a:rPr lang="en-US" sz="2000" dirty="0">
                <a:solidFill>
                  <a:srgbClr val="FF0000"/>
                </a:solidFill>
              </a:rPr>
              <a:t>lenses</a:t>
            </a:r>
            <a:r>
              <a:rPr lang="en-US" sz="2000" dirty="0"/>
              <a:t> are especially suited as </a:t>
            </a:r>
            <a:r>
              <a:rPr lang="en-US" sz="2000" dirty="0">
                <a:solidFill>
                  <a:srgbClr val="FF0000"/>
                </a:solidFill>
              </a:rPr>
              <a:t>sunglass lenses </a:t>
            </a:r>
            <a:r>
              <a:rPr lang="en-US" sz="2000" dirty="0"/>
              <a:t>for </a:t>
            </a:r>
            <a:r>
              <a:rPr lang="en-US" sz="2000" dirty="0">
                <a:solidFill>
                  <a:srgbClr val="FF0000"/>
                </a:solidFill>
              </a:rPr>
              <a:t>spectacles</a:t>
            </a:r>
            <a:r>
              <a:rPr lang="en-US" sz="2000" dirty="0"/>
              <a:t>.</a:t>
            </a:r>
          </a:p>
          <a:p>
            <a:pPr marL="0" indent="0">
              <a:buNone/>
            </a:pPr>
            <a:r>
              <a:rPr lang="en-US" sz="2000" dirty="0"/>
              <a:t>WO/1995/008133</a:t>
            </a:r>
          </a:p>
          <a:p>
            <a:pPr marL="0" indent="0">
              <a:buNone/>
            </a:pPr>
            <a:endParaRPr lang="en-US" dirty="0"/>
          </a:p>
        </p:txBody>
      </p:sp>
      <p:sp>
        <p:nvSpPr>
          <p:cNvPr id="2" name="Rectangle 1"/>
          <p:cNvSpPr/>
          <p:nvPr/>
        </p:nvSpPr>
        <p:spPr bwMode="auto">
          <a:xfrm>
            <a:off x="1331640" y="1844824"/>
            <a:ext cx="792088"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3" name="Rectangle 2"/>
          <p:cNvSpPr/>
          <p:nvPr/>
        </p:nvSpPr>
        <p:spPr bwMode="auto">
          <a:xfrm>
            <a:off x="4788024" y="1844824"/>
            <a:ext cx="1584176"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4" name="Rectangle 3"/>
          <p:cNvSpPr/>
          <p:nvPr/>
        </p:nvSpPr>
        <p:spPr bwMode="auto">
          <a:xfrm>
            <a:off x="7020272" y="1844824"/>
            <a:ext cx="648072"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5" name="Rectangle 4"/>
          <p:cNvSpPr/>
          <p:nvPr/>
        </p:nvSpPr>
        <p:spPr bwMode="auto">
          <a:xfrm>
            <a:off x="467544" y="2132856"/>
            <a:ext cx="1800200"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8" name="Rectangle 7"/>
          <p:cNvSpPr/>
          <p:nvPr/>
        </p:nvSpPr>
        <p:spPr bwMode="auto">
          <a:xfrm>
            <a:off x="5940152" y="2132856"/>
            <a:ext cx="2232248"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0" name="Rectangle 9"/>
          <p:cNvSpPr/>
          <p:nvPr/>
        </p:nvSpPr>
        <p:spPr bwMode="auto">
          <a:xfrm>
            <a:off x="971600" y="2492896"/>
            <a:ext cx="2376264"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1" name="Rectangle 10"/>
          <p:cNvSpPr/>
          <p:nvPr/>
        </p:nvSpPr>
        <p:spPr bwMode="auto">
          <a:xfrm>
            <a:off x="5868144" y="2420888"/>
            <a:ext cx="792088"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3" name="Rectangle 12"/>
          <p:cNvSpPr/>
          <p:nvPr/>
        </p:nvSpPr>
        <p:spPr bwMode="auto">
          <a:xfrm>
            <a:off x="6948264" y="2420888"/>
            <a:ext cx="1584176"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4" name="Rectangle 13"/>
          <p:cNvSpPr/>
          <p:nvPr/>
        </p:nvSpPr>
        <p:spPr bwMode="auto">
          <a:xfrm>
            <a:off x="467544" y="2708920"/>
            <a:ext cx="1008112"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5" name="Rectangle 14"/>
          <p:cNvSpPr/>
          <p:nvPr/>
        </p:nvSpPr>
        <p:spPr bwMode="auto">
          <a:xfrm>
            <a:off x="5580112" y="2780928"/>
            <a:ext cx="1080120"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6" name="Rectangle 15"/>
          <p:cNvSpPr/>
          <p:nvPr/>
        </p:nvSpPr>
        <p:spPr bwMode="auto">
          <a:xfrm>
            <a:off x="1547664" y="3068960"/>
            <a:ext cx="1800200"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7" name="Rectangle 16"/>
          <p:cNvSpPr/>
          <p:nvPr/>
        </p:nvSpPr>
        <p:spPr bwMode="auto">
          <a:xfrm>
            <a:off x="3419872" y="3048879"/>
            <a:ext cx="854089"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8" name="Rectangle 17"/>
          <p:cNvSpPr/>
          <p:nvPr/>
        </p:nvSpPr>
        <p:spPr bwMode="auto">
          <a:xfrm>
            <a:off x="4860032" y="3068960"/>
            <a:ext cx="864096"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19" name="Rectangle 18"/>
          <p:cNvSpPr/>
          <p:nvPr/>
        </p:nvSpPr>
        <p:spPr bwMode="auto">
          <a:xfrm>
            <a:off x="467544" y="3356992"/>
            <a:ext cx="2016224"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20" name="Rectangle 19"/>
          <p:cNvSpPr/>
          <p:nvPr/>
        </p:nvSpPr>
        <p:spPr bwMode="auto">
          <a:xfrm>
            <a:off x="5004048" y="3356992"/>
            <a:ext cx="504056"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21" name="Rectangle 20"/>
          <p:cNvSpPr/>
          <p:nvPr/>
        </p:nvSpPr>
        <p:spPr bwMode="auto">
          <a:xfrm>
            <a:off x="462777" y="3645024"/>
            <a:ext cx="1620180"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22" name="Rectangle 21"/>
          <p:cNvSpPr/>
          <p:nvPr/>
        </p:nvSpPr>
        <p:spPr bwMode="auto">
          <a:xfrm>
            <a:off x="2699792" y="3645024"/>
            <a:ext cx="792088"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26" name="Rectangle 25"/>
          <p:cNvSpPr/>
          <p:nvPr/>
        </p:nvSpPr>
        <p:spPr bwMode="auto">
          <a:xfrm>
            <a:off x="6138174" y="3670920"/>
            <a:ext cx="1836204" cy="28803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
        <p:nvSpPr>
          <p:cNvPr id="27" name="Rectangle 26"/>
          <p:cNvSpPr/>
          <p:nvPr/>
        </p:nvSpPr>
        <p:spPr bwMode="auto">
          <a:xfrm>
            <a:off x="467544" y="3933056"/>
            <a:ext cx="1368152" cy="36004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Dotum" pitchFamily="34" charset="-127"/>
              <a:cs typeface="Arial" charset="0"/>
            </a:endParaRPr>
          </a:p>
        </p:txBody>
      </p:sp>
    </p:spTree>
    <p:extLst>
      <p:ext uri="{BB962C8B-B14F-4D97-AF65-F5344CB8AC3E}">
        <p14:creationId xmlns:p14="http://schemas.microsoft.com/office/powerpoint/2010/main" val="41530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4" presetClass="exit" presetSubtype="10" fill="hold" grpId="0" nodeType="afterEffect">
                                  <p:stCondLst>
                                    <p:cond delay="500"/>
                                  </p:stCondLst>
                                  <p:childTnLst>
                                    <p:animEffect transition="out" filter="randombar(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1500"/>
                            </p:stCondLst>
                            <p:childTnLst>
                              <p:par>
                                <p:cTn id="13" presetID="14" presetClass="exit" presetSubtype="10" fill="hold" grpId="0" nodeType="afterEffect">
                                  <p:stCondLst>
                                    <p:cond delay="50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xit" presetSubtype="10" fill="hold" grpId="0" nodeType="withEffect">
                                  <p:stCondLst>
                                    <p:cond delay="50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2500"/>
                            </p:stCondLst>
                            <p:childTnLst>
                              <p:par>
                                <p:cTn id="20" presetID="14" presetClass="exit" presetSubtype="10" fill="hold" grpId="0" nodeType="afterEffect">
                                  <p:stCondLst>
                                    <p:cond delay="50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3500"/>
                            </p:stCondLst>
                            <p:childTnLst>
                              <p:par>
                                <p:cTn id="24" presetID="14" presetClass="exit" presetSubtype="10" fill="hold" grpId="0" nodeType="afterEffect">
                                  <p:stCondLst>
                                    <p:cond delay="500"/>
                                  </p:stCondLst>
                                  <p:childTnLst>
                                    <p:animEffect transition="out" filter="randombar(horizontal)">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4500"/>
                            </p:stCondLst>
                            <p:childTnLst>
                              <p:par>
                                <p:cTn id="28" presetID="14" presetClass="exit" presetSubtype="10" fill="hold" grpId="0" nodeType="afterEffect">
                                  <p:stCondLst>
                                    <p:cond delay="500"/>
                                  </p:stCondLst>
                                  <p:childTnLst>
                                    <p:animEffect transition="out" filter="randombar(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500"/>
                            </p:stCondLst>
                            <p:childTnLst>
                              <p:par>
                                <p:cTn id="32" presetID="14" presetClass="exit" presetSubtype="10" fill="hold" grpId="0" nodeType="afterEffect">
                                  <p:stCondLst>
                                    <p:cond delay="500"/>
                                  </p:stCondLst>
                                  <p:childTnLst>
                                    <p:animEffect transition="out" filter="randombar(horizontal)">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4" presetClass="exit" presetSubtype="10" fill="hold" grpId="0" nodeType="withEffect">
                                  <p:stCondLst>
                                    <p:cond delay="500"/>
                                  </p:stCondLst>
                                  <p:childTnLst>
                                    <p:animEffect transition="out" filter="randombar(horizont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6500"/>
                            </p:stCondLst>
                            <p:childTnLst>
                              <p:par>
                                <p:cTn id="39" presetID="14" presetClass="exit" presetSubtype="10" fill="hold" grpId="0" nodeType="afterEffect">
                                  <p:stCondLst>
                                    <p:cond delay="50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par>
                          <p:cTn id="42" fill="hold">
                            <p:stCondLst>
                              <p:cond delay="7500"/>
                            </p:stCondLst>
                            <p:childTnLst>
                              <p:par>
                                <p:cTn id="43" presetID="14" presetClass="exit" presetSubtype="10" fill="hold" grpId="0" nodeType="afterEffect">
                                  <p:stCondLst>
                                    <p:cond delay="500"/>
                                  </p:stCondLst>
                                  <p:childTnLst>
                                    <p:animEffect transition="out" filter="randombar(horizontal)">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par>
                          <p:cTn id="46" fill="hold">
                            <p:stCondLst>
                              <p:cond delay="8500"/>
                            </p:stCondLst>
                            <p:childTnLst>
                              <p:par>
                                <p:cTn id="47" presetID="14" presetClass="exit" presetSubtype="10" fill="hold" grpId="0" nodeType="afterEffect">
                                  <p:stCondLst>
                                    <p:cond delay="500"/>
                                  </p:stCondLst>
                                  <p:childTnLst>
                                    <p:animEffect transition="out" filter="randombar(horizont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par>
                          <p:cTn id="50" fill="hold">
                            <p:stCondLst>
                              <p:cond delay="9500"/>
                            </p:stCondLst>
                            <p:childTnLst>
                              <p:par>
                                <p:cTn id="51" presetID="14" presetClass="exit" presetSubtype="10" fill="hold" grpId="0" nodeType="afterEffect">
                                  <p:stCondLst>
                                    <p:cond delay="500"/>
                                  </p:stCondLst>
                                  <p:childTnLst>
                                    <p:animEffect transition="out" filter="randombar(horizontal)">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par>
                          <p:cTn id="54" fill="hold">
                            <p:stCondLst>
                              <p:cond delay="10500"/>
                            </p:stCondLst>
                            <p:childTnLst>
                              <p:par>
                                <p:cTn id="55" presetID="14" presetClass="exit" presetSubtype="10" fill="hold" grpId="0" nodeType="afterEffect">
                                  <p:stCondLst>
                                    <p:cond delay="500"/>
                                  </p:stCondLst>
                                  <p:childTnLst>
                                    <p:animEffect transition="out" filter="randombar(horizont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par>
                          <p:cTn id="58" fill="hold">
                            <p:stCondLst>
                              <p:cond delay="11500"/>
                            </p:stCondLst>
                            <p:childTnLst>
                              <p:par>
                                <p:cTn id="59" presetID="14" presetClass="exit" presetSubtype="10" fill="hold" grpId="0" nodeType="afterEffect">
                                  <p:stCondLst>
                                    <p:cond delay="500"/>
                                  </p:stCondLst>
                                  <p:childTnLst>
                                    <p:animEffect transition="out" filter="randombar(horizont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par>
                          <p:cTn id="62" fill="hold">
                            <p:stCondLst>
                              <p:cond delay="12500"/>
                            </p:stCondLst>
                            <p:childTnLst>
                              <p:par>
                                <p:cTn id="63" presetID="14" presetClass="exit" presetSubtype="10" fill="hold" grpId="0" nodeType="afterEffect">
                                  <p:stCondLst>
                                    <p:cond delay="500"/>
                                  </p:stCondLst>
                                  <p:childTnLst>
                                    <p:animEffect transition="out" filter="randombar(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par>
                          <p:cTn id="66" fill="hold">
                            <p:stCondLst>
                              <p:cond delay="13500"/>
                            </p:stCondLst>
                            <p:childTnLst>
                              <p:par>
                                <p:cTn id="67" presetID="14" presetClass="exit" presetSubtype="10" fill="hold" grpId="0" nodeType="afterEffect">
                                  <p:stCondLst>
                                    <p:cond delay="500"/>
                                  </p:stCondLst>
                                  <p:childTnLst>
                                    <p:animEffect transition="out" filter="randombar(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childTnLst>
                          </p:cTn>
                        </p:par>
                        <p:par>
                          <p:cTn id="70" fill="hold">
                            <p:stCondLst>
                              <p:cond delay="14500"/>
                            </p:stCondLst>
                            <p:childTnLst>
                              <p:par>
                                <p:cTn id="71" presetID="14" presetClass="exit" presetSubtype="10" fill="hold" grpId="0" nodeType="afterEffect">
                                  <p:stCondLst>
                                    <p:cond delay="500"/>
                                  </p:stCondLst>
                                  <p:childTnLst>
                                    <p:animEffect transition="out" filter="randombar(horizontal)">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par>
                          <p:cTn id="74" fill="hold">
                            <p:stCondLst>
                              <p:cond delay="15500"/>
                            </p:stCondLst>
                            <p:childTnLst>
                              <p:par>
                                <p:cTn id="75" presetID="14" presetClass="exit" presetSubtype="10" fill="hold" grpId="0" nodeType="afterEffect">
                                  <p:stCondLst>
                                    <p:cond delay="500"/>
                                  </p:stCondLst>
                                  <p:childTnLst>
                                    <p:animEffect transition="out" filter="randombar(horizontal)">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ea typeface="Dotum" pitchFamily="34" charset="-127"/>
              </a:rPr>
              <a:t>Special language in patents (1)</a:t>
            </a:r>
            <a:endParaRPr lang="en-US" sz="3000" dirty="0"/>
          </a:p>
        </p:txBody>
      </p:sp>
      <p:sp>
        <p:nvSpPr>
          <p:cNvPr id="3" name="Text Placeholder 2"/>
          <p:cNvSpPr>
            <a:spLocks noGrp="1"/>
          </p:cNvSpPr>
          <p:nvPr>
            <p:ph type="body" idx="1"/>
          </p:nvPr>
        </p:nvSpPr>
        <p:spPr/>
        <p:txBody>
          <a:bodyPr/>
          <a:lstStyle/>
          <a:p>
            <a:r>
              <a:rPr lang="fr-CH" b="0" cap="small" dirty="0" err="1"/>
              <a:t>Disclosure</a:t>
            </a:r>
            <a:r>
              <a:rPr lang="fr-CH" b="0" cap="small" dirty="0"/>
              <a:t>	</a:t>
            </a:r>
            <a:r>
              <a:rPr lang="fr-CH" cap="small" dirty="0"/>
              <a:t>	</a:t>
            </a:r>
            <a:endParaRPr lang="en-US" cap="small" dirty="0"/>
          </a:p>
        </p:txBody>
      </p:sp>
      <p:sp>
        <p:nvSpPr>
          <p:cNvPr id="9" name="Content Placeholder 8"/>
          <p:cNvSpPr>
            <a:spLocks noGrp="1"/>
          </p:cNvSpPr>
          <p:nvPr>
            <p:ph sz="half" idx="2"/>
          </p:nvPr>
        </p:nvSpPr>
        <p:spPr/>
        <p:txBody>
          <a:bodyPr/>
          <a:lstStyle/>
          <a:p>
            <a:pPr marL="0" indent="0">
              <a:spcAft>
                <a:spcPts val="600"/>
              </a:spcAft>
              <a:buNone/>
            </a:pPr>
            <a:endParaRPr lang="en-US" sz="2200" dirty="0"/>
          </a:p>
          <a:p>
            <a:pPr marL="0" indent="0">
              <a:spcAft>
                <a:spcPts val="600"/>
              </a:spcAft>
              <a:buNone/>
            </a:pPr>
            <a:r>
              <a:rPr lang="en-US" sz="2000" dirty="0"/>
              <a:t>Need to disclose (describe) the invention so that it can be understood by a person skilled in the art</a:t>
            </a:r>
          </a:p>
          <a:p>
            <a:pPr>
              <a:spcAft>
                <a:spcPts val="600"/>
              </a:spcAft>
              <a:buFont typeface="Courier New" panose="02070309020205020404" pitchFamily="49" charset="0"/>
              <a:buChar char="o"/>
            </a:pPr>
            <a:r>
              <a:rPr lang="en-US" sz="2000" dirty="0"/>
              <a:t>precise and accurate terminology</a:t>
            </a:r>
          </a:p>
          <a:p>
            <a:pPr marL="457200" lvl="1" indent="0">
              <a:buNone/>
            </a:pPr>
            <a:endParaRPr lang="en-US" dirty="0"/>
          </a:p>
          <a:p>
            <a:pPr marL="0" indent="0">
              <a:buNone/>
            </a:pPr>
            <a:endParaRPr lang="en-US" dirty="0"/>
          </a:p>
        </p:txBody>
      </p:sp>
      <p:sp>
        <p:nvSpPr>
          <p:cNvPr id="4" name="Text Placeholder 3"/>
          <p:cNvSpPr>
            <a:spLocks noGrp="1"/>
          </p:cNvSpPr>
          <p:nvPr>
            <p:ph type="body" sz="quarter" idx="3"/>
          </p:nvPr>
        </p:nvSpPr>
        <p:spPr/>
        <p:txBody>
          <a:bodyPr/>
          <a:lstStyle/>
          <a:p>
            <a:r>
              <a:rPr lang="fr-CH" b="0" cap="small" dirty="0"/>
              <a:t>Protection</a:t>
            </a:r>
            <a:endParaRPr lang="en-US" b="0" cap="small" dirty="0"/>
          </a:p>
        </p:txBody>
      </p:sp>
      <p:sp>
        <p:nvSpPr>
          <p:cNvPr id="5" name="Content Placeholder 4"/>
          <p:cNvSpPr>
            <a:spLocks noGrp="1"/>
          </p:cNvSpPr>
          <p:nvPr>
            <p:ph sz="quarter" idx="4"/>
          </p:nvPr>
        </p:nvSpPr>
        <p:spPr>
          <a:xfrm>
            <a:off x="4645025" y="2292349"/>
            <a:ext cx="4041775" cy="3833813"/>
          </a:xfrm>
        </p:spPr>
        <p:txBody>
          <a:bodyPr/>
          <a:lstStyle/>
          <a:p>
            <a:pPr marL="0" indent="0">
              <a:buNone/>
            </a:pPr>
            <a:endParaRPr lang="en-US" sz="2200" dirty="0"/>
          </a:p>
          <a:p>
            <a:pPr marL="0" indent="0">
              <a:spcAft>
                <a:spcPts val="600"/>
              </a:spcAft>
              <a:buNone/>
            </a:pPr>
            <a:r>
              <a:rPr lang="en-US" sz="2000" dirty="0"/>
              <a:t>Need to obtain a broad scope of protection</a:t>
            </a:r>
          </a:p>
          <a:p>
            <a:pPr>
              <a:spcAft>
                <a:spcPts val="600"/>
              </a:spcAft>
              <a:buFont typeface="Courier New" panose="02070309020205020404" pitchFamily="49" charset="0"/>
              <a:buChar char="o"/>
            </a:pPr>
            <a:r>
              <a:rPr lang="en-US" sz="2000" dirty="0"/>
              <a:t>vague and descriptive terminology</a:t>
            </a:r>
          </a:p>
          <a:p>
            <a:pPr marL="0" indent="0">
              <a:buNone/>
            </a:pPr>
            <a:endParaRPr lang="en-US" dirty="0"/>
          </a:p>
        </p:txBody>
      </p:sp>
    </p:spTree>
    <p:extLst>
      <p:ext uri="{BB962C8B-B14F-4D97-AF65-F5344CB8AC3E}">
        <p14:creationId xmlns:p14="http://schemas.microsoft.com/office/powerpoint/2010/main" val="18700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580" y="4707865"/>
            <a:ext cx="1532756" cy="96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idx="1"/>
          </p:nvPr>
        </p:nvSpPr>
        <p:spPr/>
        <p:txBody>
          <a:bodyPr/>
          <a:lstStyle/>
          <a:p>
            <a:pPr>
              <a:spcAft>
                <a:spcPts val="600"/>
              </a:spcAft>
            </a:pPr>
            <a:r>
              <a:rPr lang="en-US" sz="1900" dirty="0"/>
              <a:t>WO/2007/112308 Multifocal </a:t>
            </a:r>
            <a:r>
              <a:rPr lang="en-US" sz="1900" dirty="0">
                <a:solidFill>
                  <a:srgbClr val="00B0F0"/>
                </a:solidFill>
              </a:rPr>
              <a:t>contact lenses</a:t>
            </a:r>
          </a:p>
          <a:p>
            <a:pPr>
              <a:spcAft>
                <a:spcPts val="600"/>
              </a:spcAft>
            </a:pPr>
            <a:r>
              <a:rPr lang="en-US" sz="1900" dirty="0"/>
              <a:t>WO/2015/0866928 </a:t>
            </a:r>
            <a:r>
              <a:rPr lang="en-US" sz="1900" dirty="0">
                <a:solidFill>
                  <a:srgbClr val="00B0F0"/>
                </a:solidFill>
              </a:rPr>
              <a:t>Spectacles</a:t>
            </a:r>
            <a:r>
              <a:rPr lang="en-US" sz="1900" dirty="0"/>
              <a:t> associated with a hearing aid</a:t>
            </a:r>
            <a:endParaRPr lang="en-US" sz="1900" dirty="0">
              <a:solidFill>
                <a:srgbClr val="00B0F0"/>
              </a:solidFill>
            </a:endParaRPr>
          </a:p>
          <a:p>
            <a:pPr>
              <a:spcAft>
                <a:spcPts val="600"/>
              </a:spcAft>
            </a:pPr>
            <a:r>
              <a:rPr lang="fr-CH" sz="1900" dirty="0"/>
              <a:t>WO/2012/162239 </a:t>
            </a:r>
            <a:r>
              <a:rPr lang="en-US" sz="1900" dirty="0"/>
              <a:t>Material for </a:t>
            </a:r>
            <a:r>
              <a:rPr lang="en-US" sz="1900" dirty="0">
                <a:solidFill>
                  <a:srgbClr val="00B0F0"/>
                </a:solidFill>
              </a:rPr>
              <a:t>eyewear</a:t>
            </a:r>
            <a:r>
              <a:rPr lang="en-US" sz="1900" b="1" dirty="0"/>
              <a:t> </a:t>
            </a:r>
            <a:r>
              <a:rPr lang="en-US" sz="1900" dirty="0"/>
              <a:t>and eyewear structure</a:t>
            </a:r>
          </a:p>
          <a:p>
            <a:pPr>
              <a:spcAft>
                <a:spcPts val="600"/>
              </a:spcAft>
            </a:pPr>
            <a:r>
              <a:rPr lang="en-US" sz="1900" dirty="0"/>
              <a:t>US6848784 </a:t>
            </a:r>
            <a:r>
              <a:rPr lang="en-US" sz="1900" dirty="0">
                <a:solidFill>
                  <a:srgbClr val="FF0000"/>
                </a:solidFill>
              </a:rPr>
              <a:t>Eyeglass device </a:t>
            </a:r>
            <a:r>
              <a:rPr lang="en-US" sz="1900" dirty="0"/>
              <a:t>having primary and auxiliary spectacle frames </a:t>
            </a:r>
          </a:p>
          <a:p>
            <a:pPr>
              <a:spcAft>
                <a:spcPts val="600"/>
              </a:spcAft>
            </a:pPr>
            <a:r>
              <a:rPr lang="en-US" sz="1900" dirty="0"/>
              <a:t>US20030088241 </a:t>
            </a:r>
            <a:r>
              <a:rPr lang="en-US" sz="1900" dirty="0">
                <a:solidFill>
                  <a:srgbClr val="FF0000"/>
                </a:solidFill>
              </a:rPr>
              <a:t>Eyesight correcting apparatus</a:t>
            </a:r>
          </a:p>
          <a:p>
            <a:pPr>
              <a:spcAft>
                <a:spcPts val="600"/>
              </a:spcAft>
            </a:pPr>
            <a:r>
              <a:rPr lang="en-US" sz="1900" dirty="0"/>
              <a:t>US20060103808 </a:t>
            </a:r>
            <a:r>
              <a:rPr lang="en-US" sz="1900" dirty="0">
                <a:solidFill>
                  <a:srgbClr val="FF0000"/>
                </a:solidFill>
              </a:rPr>
              <a:t>Eyesight improving device  </a:t>
            </a:r>
          </a:p>
          <a:p>
            <a:pPr marL="0" indent="0">
              <a:buNone/>
            </a:pPr>
            <a:endParaRPr lang="en-US" dirty="0"/>
          </a:p>
        </p:txBody>
      </p:sp>
      <p:sp>
        <p:nvSpPr>
          <p:cNvPr id="2" name="Title 1"/>
          <p:cNvSpPr>
            <a:spLocks noGrp="1"/>
          </p:cNvSpPr>
          <p:nvPr>
            <p:ph type="title"/>
          </p:nvPr>
        </p:nvSpPr>
        <p:spPr/>
        <p:txBody>
          <a:bodyPr/>
          <a:lstStyle/>
          <a:p>
            <a:r>
              <a:rPr lang="en-US" sz="3000" dirty="0"/>
              <a:t>Special language in patents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913728"/>
            <a:ext cx="1408562" cy="79881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375" y="4822598"/>
            <a:ext cx="19812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4541611"/>
            <a:ext cx="15430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cdn.myfonts.net/s/ec/cc-200804/question_mar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3846273"/>
            <a:ext cx="1296144" cy="164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PCT Terminology Work: What is it for?</a:t>
            </a:r>
          </a:p>
        </p:txBody>
      </p:sp>
      <p:sp>
        <p:nvSpPr>
          <p:cNvPr id="3" name="Content Placeholder 2"/>
          <p:cNvSpPr>
            <a:spLocks noGrp="1"/>
          </p:cNvSpPr>
          <p:nvPr>
            <p:ph sz="half" idx="1"/>
          </p:nvPr>
        </p:nvSpPr>
        <p:spPr/>
        <p:txBody>
          <a:bodyPr/>
          <a:lstStyle/>
          <a:p>
            <a:r>
              <a:rPr lang="en-US" sz="2400" dirty="0">
                <a:solidFill>
                  <a:srgbClr val="0070C0"/>
                </a:solidFill>
              </a:rPr>
              <a:t>Translation support </a:t>
            </a:r>
            <a:r>
              <a:rPr lang="en-US" sz="2400" dirty="0"/>
              <a:t>(PCT Termbase via CAT tools)</a:t>
            </a:r>
          </a:p>
          <a:p>
            <a:pPr marL="0" indent="0">
              <a:buNone/>
            </a:pPr>
            <a:endParaRPr lang="en-US" sz="2400" dirty="0"/>
          </a:p>
          <a:p>
            <a:pPr>
              <a:buFontTx/>
              <a:buChar char="-"/>
            </a:pPr>
            <a:r>
              <a:rPr lang="en-US" sz="2400" dirty="0"/>
              <a:t>translation consistency</a:t>
            </a:r>
          </a:p>
          <a:p>
            <a:pPr>
              <a:buFontTx/>
              <a:buChar char="-"/>
            </a:pPr>
            <a:r>
              <a:rPr lang="en-US" sz="2400" dirty="0"/>
              <a:t>translation quality</a:t>
            </a:r>
          </a:p>
          <a:p>
            <a:pPr>
              <a:buFontTx/>
              <a:buChar char="-"/>
            </a:pPr>
            <a:r>
              <a:rPr lang="en-US" sz="2400" dirty="0"/>
              <a:t>efficiency gains</a:t>
            </a:r>
          </a:p>
          <a:p>
            <a:pPr>
              <a:buFontTx/>
              <a:buChar char="-"/>
            </a:pPr>
            <a:r>
              <a:rPr lang="en-US" sz="2400" dirty="0"/>
              <a:t>cost reduction</a:t>
            </a:r>
          </a:p>
          <a:p>
            <a:pPr>
              <a:buFontTx/>
              <a:buChar char="-"/>
            </a:pPr>
            <a:r>
              <a:rPr lang="en-US" sz="2400" dirty="0"/>
              <a:t>and </a:t>
            </a:r>
          </a:p>
        </p:txBody>
      </p:sp>
      <p:sp>
        <p:nvSpPr>
          <p:cNvPr id="4" name="Content Placeholder 3"/>
          <p:cNvSpPr>
            <a:spLocks noGrp="1"/>
          </p:cNvSpPr>
          <p:nvPr>
            <p:ph sz="half" idx="2"/>
          </p:nvPr>
        </p:nvSpPr>
        <p:spPr>
          <a:xfrm>
            <a:off x="4648200" y="1764925"/>
            <a:ext cx="4038600" cy="4352925"/>
          </a:xfrm>
        </p:spPr>
        <p:txBody>
          <a:bodyPr/>
          <a:lstStyle/>
          <a:p>
            <a:r>
              <a:rPr lang="en-US" sz="2400" dirty="0">
                <a:solidFill>
                  <a:srgbClr val="0070C0"/>
                </a:solidFill>
              </a:rPr>
              <a:t>Knowledge support </a:t>
            </a:r>
            <a:r>
              <a:rPr lang="en-US" sz="2400" dirty="0"/>
              <a:t>(WIPO Pearl) </a:t>
            </a:r>
          </a:p>
          <a:p>
            <a:pPr marL="0" indent="0">
              <a:buNone/>
            </a:pPr>
            <a:endParaRPr lang="en-US" sz="2400" dirty="0"/>
          </a:p>
          <a:p>
            <a:pPr marL="0" indent="0">
              <a:buNone/>
            </a:pPr>
            <a:r>
              <a:rPr lang="en-US" sz="2400" dirty="0"/>
              <a:t>- LSP communication</a:t>
            </a:r>
          </a:p>
          <a:p>
            <a:pPr marL="0" indent="0">
              <a:buNone/>
            </a:pPr>
            <a:r>
              <a:rPr lang="en-US" sz="2400" dirty="0"/>
              <a:t>- knowledge acquisition</a:t>
            </a:r>
          </a:p>
          <a:p>
            <a:pPr marL="0" indent="0">
              <a:buNone/>
            </a:pPr>
            <a:r>
              <a:rPr lang="en-US" sz="2400" dirty="0"/>
              <a:t>- classification/indexation</a:t>
            </a:r>
          </a:p>
          <a:p>
            <a:pPr marL="0" indent="0">
              <a:buNone/>
            </a:pPr>
            <a:r>
              <a:rPr lang="en-US" sz="2400" dirty="0"/>
              <a:t>- information retrieval</a:t>
            </a:r>
          </a:p>
          <a:p>
            <a:pPr marL="0" indent="0">
              <a:buNone/>
            </a:pPr>
            <a:r>
              <a:rPr lang="en-US" sz="2400" dirty="0"/>
              <a:t>- data mining</a:t>
            </a:r>
          </a:p>
          <a:p>
            <a:pPr marL="0" indent="0">
              <a:buNone/>
            </a:pPr>
            <a:endParaRPr lang="en-US" dirty="0"/>
          </a:p>
          <a:p>
            <a:pPr marL="0" indent="0">
              <a:buNone/>
            </a:pPr>
            <a:endParaRPr lang="en-US" dirty="0"/>
          </a:p>
          <a:p>
            <a:pPr marL="0" indent="0">
              <a:buNone/>
            </a:pPr>
            <a:endParaRPr lang="en-US" dirty="0"/>
          </a:p>
        </p:txBody>
      </p:sp>
      <p:sp>
        <p:nvSpPr>
          <p:cNvPr id="5" name="Right Arrow 4"/>
          <p:cNvSpPr/>
          <p:nvPr/>
        </p:nvSpPr>
        <p:spPr bwMode="auto">
          <a:xfrm>
            <a:off x="1547664" y="5517232"/>
            <a:ext cx="2338938" cy="3272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420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dirty="0">
                <a:latin typeface="+mn-lt"/>
                <a:ea typeface="Arial Unicode MS" pitchFamily="34" charset="-128"/>
                <a:cs typeface="Arial Unicode MS" pitchFamily="34" charset="-128"/>
              </a:rPr>
              <a:t>WIPO Pearl: Key features</a:t>
            </a:r>
            <a:endParaRPr lang="en-US" sz="3200" dirty="0">
              <a:latin typeface="+mn-lt"/>
            </a:endParaRPr>
          </a:p>
        </p:txBody>
      </p:sp>
      <p:sp>
        <p:nvSpPr>
          <p:cNvPr id="7171" name="Content Placeholder 3"/>
          <p:cNvSpPr>
            <a:spLocks noGrp="1"/>
          </p:cNvSpPr>
          <p:nvPr>
            <p:ph sz="half" idx="2"/>
          </p:nvPr>
        </p:nvSpPr>
        <p:spPr>
          <a:xfrm>
            <a:off x="4648200" y="1225146"/>
            <a:ext cx="4038600" cy="4989674"/>
          </a:xfrm>
        </p:spPr>
        <p:txBody>
          <a:bodyPr/>
          <a:lstStyle/>
          <a:p>
            <a:r>
              <a:rPr lang="en-US" altLang="en-US" sz="2600" dirty="0">
                <a:latin typeface="Franklin Gothic Book" pitchFamily="34" charset="0"/>
              </a:rPr>
              <a:t>High-quality</a:t>
            </a:r>
          </a:p>
          <a:p>
            <a:pPr lvl="1">
              <a:buFont typeface="Courier New" panose="02070309020205020404" pitchFamily="49" charset="0"/>
              <a:buChar char="o"/>
            </a:pPr>
            <a:r>
              <a:rPr lang="en-US" altLang="en-US" sz="2200" dirty="0">
                <a:latin typeface="Franklin Gothic Book" pitchFamily="34" charset="0"/>
              </a:rPr>
              <a:t>Human-built</a:t>
            </a:r>
          </a:p>
          <a:p>
            <a:pPr lvl="1">
              <a:buFont typeface="Courier New" panose="02070309020205020404" pitchFamily="49" charset="0"/>
              <a:buChar char="o"/>
            </a:pPr>
            <a:r>
              <a:rPr lang="en-US" altLang="en-US" sz="2200" dirty="0">
                <a:latin typeface="Franklin Gothic Book" pitchFamily="34" charset="0"/>
              </a:rPr>
              <a:t>Validated</a:t>
            </a:r>
          </a:p>
          <a:p>
            <a:r>
              <a:rPr lang="en-US" altLang="en-US" sz="2600" dirty="0">
                <a:latin typeface="Franklin Gothic Book" pitchFamily="34" charset="0"/>
              </a:rPr>
              <a:t>10 languages</a:t>
            </a:r>
          </a:p>
          <a:p>
            <a:pPr lvl="1">
              <a:buFont typeface="Courier New" panose="02070309020205020404" pitchFamily="49" charset="0"/>
              <a:buChar char="o"/>
            </a:pPr>
            <a:r>
              <a:rPr lang="en-US" altLang="en-US" sz="2200" dirty="0">
                <a:latin typeface="Franklin Gothic Book" pitchFamily="34" charset="0"/>
              </a:rPr>
              <a:t>45 language combinations</a:t>
            </a:r>
          </a:p>
          <a:p>
            <a:r>
              <a:rPr lang="en-US" altLang="en-US" sz="2600" dirty="0">
                <a:latin typeface="Franklin Gothic Book" pitchFamily="34" charset="0"/>
              </a:rPr>
              <a:t>All fields of science and technology + PCT legal</a:t>
            </a:r>
          </a:p>
          <a:p>
            <a:r>
              <a:rPr lang="en-US" altLang="en-US" sz="2600" dirty="0">
                <a:latin typeface="Franklin Gothic Book" pitchFamily="34" charset="0"/>
              </a:rPr>
              <a:t>Knowledge-rich</a:t>
            </a:r>
          </a:p>
          <a:p>
            <a:r>
              <a:rPr lang="en-US" altLang="en-US" sz="2600" dirty="0">
                <a:latin typeface="Franklin Gothic Book" pitchFamily="34" charset="0"/>
              </a:rPr>
              <a:t>Concept-based</a:t>
            </a:r>
          </a:p>
          <a:p>
            <a:endParaRPr lang="en-US"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5300" y="1685577"/>
            <a:ext cx="4038600" cy="376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3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dirty="0">
                <a:ea typeface="Arial Unicode MS" pitchFamily="34" charset="-128"/>
                <a:cs typeface="Arial Unicode MS" pitchFamily="34" charset="-128"/>
              </a:rPr>
              <a:t>WIPO Pearl: Additional features</a:t>
            </a:r>
            <a:endParaRPr lang="en-US" sz="3200" dirty="0"/>
          </a:p>
        </p:txBody>
      </p:sp>
      <p:sp>
        <p:nvSpPr>
          <p:cNvPr id="7171" name="Content Placeholder 3"/>
          <p:cNvSpPr>
            <a:spLocks noGrp="1"/>
          </p:cNvSpPr>
          <p:nvPr>
            <p:ph sz="half" idx="2"/>
          </p:nvPr>
        </p:nvSpPr>
        <p:spPr>
          <a:xfrm>
            <a:off x="4648200" y="1535113"/>
            <a:ext cx="4038600" cy="4352925"/>
          </a:xfrm>
        </p:spPr>
        <p:txBody>
          <a:bodyPr/>
          <a:lstStyle/>
          <a:p>
            <a:r>
              <a:rPr lang="en-US" altLang="en-US" sz="2200" dirty="0">
                <a:latin typeface="Franklin Gothic Book" pitchFamily="34" charset="0"/>
              </a:rPr>
              <a:t>Reliability score for every term</a:t>
            </a:r>
          </a:p>
          <a:p>
            <a:r>
              <a:rPr lang="en-US" altLang="en-US" sz="2200" dirty="0">
                <a:latin typeface="Franklin Gothic Book" pitchFamily="34" charset="0"/>
              </a:rPr>
              <a:t>Contextual information</a:t>
            </a:r>
          </a:p>
          <a:p>
            <a:r>
              <a:rPr lang="en-US" altLang="en-US" sz="2200" dirty="0">
                <a:latin typeface="Franklin Gothic Book" pitchFamily="34" charset="0"/>
              </a:rPr>
              <a:t>Find terms in PATENTSCOPE</a:t>
            </a:r>
          </a:p>
          <a:p>
            <a:r>
              <a:rPr lang="en-US" altLang="en-US" sz="2200" dirty="0">
                <a:latin typeface="Franklin Gothic Book" pitchFamily="34" charset="0"/>
              </a:rPr>
              <a:t>Find images for terms</a:t>
            </a:r>
          </a:p>
          <a:p>
            <a:r>
              <a:rPr lang="en-US" altLang="en-US" sz="2200" dirty="0">
                <a:latin typeface="Franklin Gothic Book" pitchFamily="34" charset="0"/>
              </a:rPr>
              <a:t>Show relationships between terms (“concept maps”)</a:t>
            </a:r>
          </a:p>
          <a:p>
            <a:r>
              <a:rPr lang="en-US" altLang="en-US" sz="2200" dirty="0">
                <a:latin typeface="Franklin Gothic Book" pitchFamily="34" charset="0"/>
              </a:rPr>
              <a:t>Generate AI-powered “concept clouds”</a:t>
            </a:r>
          </a:p>
          <a:p>
            <a:r>
              <a:rPr lang="en-US" altLang="en-US" sz="2200" dirty="0">
                <a:latin typeface="Franklin Gothic Book" pitchFamily="34" charset="0"/>
              </a:rPr>
              <a:t>GUI in 10 languages</a:t>
            </a:r>
          </a:p>
          <a:p>
            <a:endParaRPr lang="en-US"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1528549"/>
            <a:ext cx="4681182" cy="4162567"/>
          </a:xfrm>
        </p:spPr>
      </p:pic>
    </p:spTree>
    <p:extLst>
      <p:ext uri="{BB962C8B-B14F-4D97-AF65-F5344CB8AC3E}">
        <p14:creationId xmlns:p14="http://schemas.microsoft.com/office/powerpoint/2010/main" val="3807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WIPO Pearl: Users</a:t>
            </a:r>
          </a:p>
        </p:txBody>
      </p:sp>
      <p:sp>
        <p:nvSpPr>
          <p:cNvPr id="3" name="Content Placeholder 2"/>
          <p:cNvSpPr>
            <a:spLocks noGrp="1"/>
          </p:cNvSpPr>
          <p:nvPr>
            <p:ph sz="half" idx="1"/>
          </p:nvPr>
        </p:nvSpPr>
        <p:spPr>
          <a:xfrm>
            <a:off x="323527" y="1412776"/>
            <a:ext cx="4968553" cy="4352925"/>
          </a:xfrm>
        </p:spPr>
        <p:txBody>
          <a:bodyPr/>
          <a:lstStyle/>
          <a:p>
            <a:pPr eaLnBrk="1" hangingPunct="1"/>
            <a:endParaRPr lang="en-US" altLang="en-US" sz="2100" dirty="0"/>
          </a:p>
          <a:p>
            <a:pPr eaLnBrk="1" hangingPunct="1"/>
            <a:r>
              <a:rPr lang="en-US" altLang="en-US" sz="2000" dirty="0"/>
              <a:t>Language professionals: </a:t>
            </a:r>
            <a:r>
              <a:rPr lang="en-US" altLang="en-US" sz="1600" dirty="0"/>
              <a:t>translators, interpreters, technical writers</a:t>
            </a:r>
            <a:r>
              <a:rPr lang="en-150" altLang="en-US" sz="1600" dirty="0"/>
              <a:t>…</a:t>
            </a:r>
            <a:endParaRPr lang="en-US" altLang="en-US" sz="1600" dirty="0"/>
          </a:p>
          <a:p>
            <a:pPr marL="0" indent="0" eaLnBrk="1" hangingPunct="1">
              <a:buNone/>
            </a:pPr>
            <a:endParaRPr lang="en-US" altLang="en-US" sz="2000" dirty="0"/>
          </a:p>
          <a:p>
            <a:pPr eaLnBrk="1" hangingPunct="1"/>
            <a:r>
              <a:rPr lang="en-US" altLang="en-US" sz="2000" dirty="0"/>
              <a:t>IP professionals: </a:t>
            </a:r>
            <a:r>
              <a:rPr lang="en-US" altLang="en-US" sz="1600" dirty="0"/>
              <a:t>patent drafters, searchers, examiners, attorneys...</a:t>
            </a:r>
          </a:p>
          <a:p>
            <a:pPr marL="0" indent="0" eaLnBrk="1" hangingPunct="1">
              <a:buNone/>
            </a:pPr>
            <a:endParaRPr lang="en-US" altLang="en-US" sz="2000" dirty="0"/>
          </a:p>
          <a:p>
            <a:pPr marL="342900" lvl="1" indent="-342900"/>
            <a:r>
              <a:rPr lang="en-US" altLang="en-US" sz="2000" dirty="0"/>
              <a:t>Subject field specialists: </a:t>
            </a:r>
            <a:r>
              <a:rPr lang="en-US" altLang="en-US" sz="1600" dirty="0"/>
              <a:t>research &amp; development engineers, scientists…</a:t>
            </a:r>
          </a:p>
          <a:p>
            <a:pPr marL="0" lvl="1" indent="0">
              <a:buNone/>
            </a:pPr>
            <a:endParaRPr lang="fr-CH" alt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03659" y="1270282"/>
            <a:ext cx="1216613" cy="152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5" y="3893569"/>
            <a:ext cx="1224136" cy="139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492896"/>
            <a:ext cx="112296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54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439863" y="2870201"/>
            <a:ext cx="7092577" cy="918840"/>
          </a:xfrm>
          <a:noFill/>
          <a:ln/>
        </p:spPr>
        <p:txBody>
          <a:bodyPr/>
          <a:lstStyle/>
          <a:p>
            <a:r>
              <a:rPr lang="en-US" altLang="en-US" b="1" dirty="0">
                <a:solidFill>
                  <a:srgbClr val="00408C"/>
                </a:solidFill>
                <a:latin typeface="Dotum" pitchFamily="34" charset="-127"/>
                <a:ea typeface="Dotum" pitchFamily="34" charset="-127"/>
              </a:rPr>
              <a:t>How terminology work is organized at WIPO: </a:t>
            </a:r>
          </a:p>
          <a:p>
            <a:r>
              <a:rPr lang="en-US" altLang="en-US" b="1" dirty="0">
                <a:solidFill>
                  <a:srgbClr val="00408C"/>
                </a:solidFill>
                <a:latin typeface="Dotum" pitchFamily="34" charset="-127"/>
                <a:ea typeface="Dotum" pitchFamily="34" charset="-127"/>
              </a:rPr>
              <a:t>Introduction</a:t>
            </a:r>
          </a:p>
        </p:txBody>
      </p:sp>
      <p:sp>
        <p:nvSpPr>
          <p:cNvPr id="2053" name="Text Box 5"/>
          <p:cNvSpPr txBox="1">
            <a:spLocks noChangeArrowheads="1"/>
          </p:cNvSpPr>
          <p:nvPr/>
        </p:nvSpPr>
        <p:spPr bwMode="auto">
          <a:xfrm>
            <a:off x="6156176" y="5121612"/>
            <a:ext cx="2868612" cy="44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p>
            <a:pPr eaLnBrk="0" fontAlgn="base" hangingPunct="0">
              <a:lnSpc>
                <a:spcPct val="40000"/>
              </a:lnSpc>
              <a:spcBef>
                <a:spcPct val="50000"/>
              </a:spcBef>
              <a:spcAft>
                <a:spcPct val="0"/>
              </a:spcAft>
            </a:pPr>
            <a:r>
              <a:rPr lang="en-US" altLang="en-US" sz="1300" b="1" dirty="0">
                <a:solidFill>
                  <a:srgbClr val="3399FF"/>
                </a:solidFill>
                <a:latin typeface="Dotum" pitchFamily="34" charset="-127"/>
                <a:ea typeface="Dotum" pitchFamily="34" charset="-127"/>
              </a:rPr>
              <a:t>TSS 2020 – 3 July 2020</a:t>
            </a:r>
          </a:p>
        </p:txBody>
      </p:sp>
      <p:sp>
        <p:nvSpPr>
          <p:cNvPr id="2054" name="Rectangle 6"/>
          <p:cNvSpPr>
            <a:spLocks noChangeArrowheads="1"/>
          </p:cNvSpPr>
          <p:nvPr/>
        </p:nvSpPr>
        <p:spPr bwMode="auto">
          <a:xfrm>
            <a:off x="900113" y="2924175"/>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pPr algn="ctr" fontAlgn="base">
              <a:spcBef>
                <a:spcPct val="50000"/>
              </a:spcBef>
              <a:spcAft>
                <a:spcPct val="0"/>
              </a:spcAft>
            </a:pPr>
            <a:endParaRPr lang="en-US" sz="1200" dirty="0">
              <a:solidFill>
                <a:srgbClr val="000000"/>
              </a:solidFill>
              <a:ea typeface="Dotum" pitchFamily="34" charset="-127"/>
            </a:endParaRPr>
          </a:p>
        </p:txBody>
      </p:sp>
      <p:sp>
        <p:nvSpPr>
          <p:cNvPr id="2055" name="Rectangle 7"/>
          <p:cNvSpPr>
            <a:spLocks noChangeArrowheads="1"/>
          </p:cNvSpPr>
          <p:nvPr/>
        </p:nvSpPr>
        <p:spPr bwMode="auto">
          <a:xfrm>
            <a:off x="755650" y="4631297"/>
            <a:ext cx="6934200" cy="71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defRPr sz="24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400">
                <a:solidFill>
                  <a:schemeClr val="tx1"/>
                </a:solidFill>
                <a:latin typeface="Arial" charset="0"/>
                <a:cs typeface="Arial" charset="0"/>
              </a:defRPr>
            </a:lvl3pPr>
            <a:lvl4pPr>
              <a:spcBef>
                <a:spcPct val="20000"/>
              </a:spcBef>
              <a:defRPr sz="2400">
                <a:solidFill>
                  <a:schemeClr val="tx1"/>
                </a:solidFill>
                <a:latin typeface="Arial" charset="0"/>
                <a:cs typeface="Arial" charset="0"/>
              </a:defRPr>
            </a:lvl4pPr>
            <a:lvl5pPr>
              <a:spcBef>
                <a:spcPct val="20000"/>
              </a:spcBef>
              <a:defRPr sz="2400">
                <a:solidFill>
                  <a:schemeClr val="tx1"/>
                </a:solidFill>
                <a:latin typeface="Arial" charset="0"/>
                <a:cs typeface="Arial" charset="0"/>
              </a:defRPr>
            </a:lvl5pPr>
            <a:lvl6pPr algn="ctr" fontAlgn="base">
              <a:spcBef>
                <a:spcPct val="20000"/>
              </a:spcBef>
              <a:spcAft>
                <a:spcPct val="0"/>
              </a:spcAft>
              <a:defRPr sz="2400">
                <a:solidFill>
                  <a:schemeClr val="tx1"/>
                </a:solidFill>
                <a:latin typeface="Arial" charset="0"/>
                <a:cs typeface="Arial" charset="0"/>
              </a:defRPr>
            </a:lvl6pPr>
            <a:lvl7pPr algn="ctr" fontAlgn="base">
              <a:spcBef>
                <a:spcPct val="20000"/>
              </a:spcBef>
              <a:spcAft>
                <a:spcPct val="0"/>
              </a:spcAft>
              <a:defRPr sz="2400">
                <a:solidFill>
                  <a:schemeClr val="tx1"/>
                </a:solidFill>
                <a:latin typeface="Arial" charset="0"/>
                <a:cs typeface="Arial" charset="0"/>
              </a:defRPr>
            </a:lvl7pPr>
            <a:lvl8pPr algn="ctr" fontAlgn="base">
              <a:spcBef>
                <a:spcPct val="20000"/>
              </a:spcBef>
              <a:spcAft>
                <a:spcPct val="0"/>
              </a:spcAft>
              <a:defRPr sz="2400">
                <a:solidFill>
                  <a:schemeClr val="tx1"/>
                </a:solidFill>
                <a:latin typeface="Arial" charset="0"/>
                <a:cs typeface="Arial" charset="0"/>
              </a:defRPr>
            </a:lvl8pPr>
            <a:lvl9pPr algn="ctr" fontAlgn="base">
              <a:spcBef>
                <a:spcPct val="20000"/>
              </a:spcBef>
              <a:spcAft>
                <a:spcPct val="0"/>
              </a:spcAft>
              <a:defRPr sz="2400">
                <a:solidFill>
                  <a:schemeClr val="tx1"/>
                </a:solidFill>
                <a:latin typeface="Arial" charset="0"/>
                <a:cs typeface="Arial" charset="0"/>
              </a:defRPr>
            </a:lvl9pPr>
          </a:lstStyle>
          <a:p>
            <a:pPr fontAlgn="base">
              <a:spcAft>
                <a:spcPct val="0"/>
              </a:spcAft>
            </a:pPr>
            <a:endParaRPr lang="en-US" altLang="en-US" sz="1900" dirty="0">
              <a:solidFill>
                <a:srgbClr val="00408C"/>
              </a:solidFill>
              <a:latin typeface="Dotum" pitchFamily="34" charset="-127"/>
              <a:ea typeface="Dotum" pitchFamily="34" charset="-127"/>
            </a:endParaRPr>
          </a:p>
          <a:p>
            <a:pPr fontAlgn="base">
              <a:spcAft>
                <a:spcPct val="0"/>
              </a:spcAft>
            </a:pPr>
            <a:r>
              <a:rPr lang="en-US" altLang="en-US" sz="1400" b="1" dirty="0">
                <a:solidFill>
                  <a:srgbClr val="00408C"/>
                </a:solidFill>
                <a:latin typeface="Dotum" pitchFamily="34" charset="-127"/>
                <a:ea typeface="Dotum" pitchFamily="34" charset="-127"/>
              </a:rPr>
              <a:t>Geoffrey Westgate, Cristina Valentini</a:t>
            </a:r>
          </a:p>
          <a:p>
            <a:pPr fontAlgn="base">
              <a:spcAft>
                <a:spcPct val="0"/>
              </a:spcAft>
            </a:pPr>
            <a:r>
              <a:rPr lang="en-US" altLang="en-US" sz="1400" dirty="0">
                <a:solidFill>
                  <a:srgbClr val="00408C"/>
                </a:solidFill>
                <a:latin typeface="Dotum" pitchFamily="34" charset="-127"/>
                <a:ea typeface="Dotum" pitchFamily="34" charset="-127"/>
              </a:rPr>
              <a:t>Support Section, PCT Translation Division</a:t>
            </a:r>
          </a:p>
        </p:txBody>
      </p:sp>
    </p:spTree>
    <p:extLst>
      <p:ext uri="{BB962C8B-B14F-4D97-AF65-F5344CB8AC3E}">
        <p14:creationId xmlns:p14="http://schemas.microsoft.com/office/powerpoint/2010/main" val="61068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4178" y="3099446"/>
            <a:ext cx="1963167"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3904" y="2927514"/>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000" dirty="0"/>
              <a:t>WIPO Pearl: Examples of users</a:t>
            </a:r>
            <a:endParaRPr lang="en-GB" sz="3000" dirty="0"/>
          </a:p>
        </p:txBody>
      </p:sp>
      <p:sp>
        <p:nvSpPr>
          <p:cNvPr id="4" name="AutoShape 2" descr="Image result for baril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1140964"/>
            <a:ext cx="1560478" cy="11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2439812"/>
            <a:ext cx="1319266" cy="13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325" y="2298808"/>
            <a:ext cx="1448432" cy="75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6328" y="1311578"/>
            <a:ext cx="1524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151" y="4171007"/>
            <a:ext cx="3147606" cy="74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152" y="1512766"/>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55084" y="1140964"/>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11960" y="1650447"/>
            <a:ext cx="1548003" cy="113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90429" y="5301059"/>
            <a:ext cx="2213028" cy="110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0927" y="4972847"/>
            <a:ext cx="1605953" cy="160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53025" y="5322638"/>
            <a:ext cx="1676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6246" y="4560638"/>
            <a:ext cx="13716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Univ Grenoble Alp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Univ Grenoble Alp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Univ Grenoble Alp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83968" y="2784862"/>
            <a:ext cx="1475995" cy="147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99343" y="3958526"/>
            <a:ext cx="2174754" cy="116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60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WIPO Pearl: Collaborations</a:t>
            </a:r>
          </a:p>
        </p:txBody>
      </p:sp>
      <p:sp>
        <p:nvSpPr>
          <p:cNvPr id="3" name="Content Placeholder 2"/>
          <p:cNvSpPr>
            <a:spLocks noGrp="1"/>
          </p:cNvSpPr>
          <p:nvPr>
            <p:ph sz="half" idx="1"/>
          </p:nvPr>
        </p:nvSpPr>
        <p:spPr>
          <a:xfrm>
            <a:off x="467544" y="1484784"/>
            <a:ext cx="8064896" cy="4352925"/>
          </a:xfrm>
        </p:spPr>
        <p:txBody>
          <a:bodyPr/>
          <a:lstStyle/>
          <a:p>
            <a:pPr lvl="1">
              <a:spcAft>
                <a:spcPts val="600"/>
              </a:spcAft>
            </a:pPr>
            <a:r>
              <a:rPr lang="en-US" dirty="0"/>
              <a:t>Collaboration with 20 universities worldwide for terminology record creation</a:t>
            </a:r>
          </a:p>
          <a:p>
            <a:pPr lvl="1">
              <a:spcAft>
                <a:spcPts val="600"/>
              </a:spcAft>
            </a:pPr>
            <a:r>
              <a:rPr lang="en-US" dirty="0"/>
              <a:t>Collaboration with subject field experts for terminology record validation</a:t>
            </a:r>
          </a:p>
          <a:p>
            <a:pPr lvl="1">
              <a:spcAft>
                <a:spcPts val="600"/>
              </a:spcAft>
            </a:pPr>
            <a:r>
              <a:rPr lang="en-US" dirty="0"/>
              <a:t>Collaboration with Terminology Standardization Division, Government of Canada</a:t>
            </a:r>
          </a:p>
          <a:p>
            <a:pPr marL="457200" lvl="1" indent="0">
              <a:buNone/>
            </a:pPr>
            <a:endParaRPr lang="en-US" sz="2000" dirty="0"/>
          </a:p>
          <a:p>
            <a:pPr marL="457200" lvl="1" indent="0">
              <a:buNone/>
            </a:pPr>
            <a:r>
              <a:rPr lang="en-US" sz="2000" dirty="0"/>
              <a:t>Full list of partners: </a:t>
            </a:r>
            <a:r>
              <a:rPr lang="en-US" sz="2000" dirty="0">
                <a:hlinkClick r:id="rId3"/>
              </a:rPr>
              <a:t>http://www.wipo.int/reference/en/wipopearl</a:t>
            </a:r>
            <a:endParaRPr lang="en-US" sz="2000" dirty="0"/>
          </a:p>
          <a:p>
            <a:pPr marL="457200" lvl="1" indent="0">
              <a:buNone/>
            </a:pPr>
            <a:endParaRPr lang="en-US" sz="2000" dirty="0"/>
          </a:p>
          <a:p>
            <a:pPr marL="457200" lvl="1" indent="0">
              <a:buNone/>
            </a:pPr>
            <a:endParaRPr lang="en-US" dirty="0"/>
          </a:p>
        </p:txBody>
      </p:sp>
    </p:spTree>
    <p:extLst>
      <p:ext uri="{BB962C8B-B14F-4D97-AF65-F5344CB8AC3E}">
        <p14:creationId xmlns:p14="http://schemas.microsoft.com/office/powerpoint/2010/main" val="239649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1380-D0DF-4E42-B8C1-C3CB9404E964}"/>
              </a:ext>
            </a:extLst>
          </p:cNvPr>
          <p:cNvSpPr>
            <a:spLocks noGrp="1"/>
          </p:cNvSpPr>
          <p:nvPr>
            <p:ph type="title"/>
          </p:nvPr>
        </p:nvSpPr>
        <p:spPr>
          <a:xfrm>
            <a:off x="457200" y="274638"/>
            <a:ext cx="8229600" cy="850106"/>
          </a:xfrm>
        </p:spPr>
        <p:txBody>
          <a:bodyPr/>
          <a:lstStyle/>
          <a:p>
            <a:r>
              <a:rPr lang="en-US" sz="3000" dirty="0"/>
              <a:t>Terminology collaboration with Universities</a:t>
            </a:r>
          </a:p>
        </p:txBody>
      </p:sp>
      <p:sp>
        <p:nvSpPr>
          <p:cNvPr id="3" name="Content Placeholder 2">
            <a:extLst>
              <a:ext uri="{FF2B5EF4-FFF2-40B4-BE49-F238E27FC236}">
                <a16:creationId xmlns:a16="http://schemas.microsoft.com/office/drawing/2014/main" id="{14677BE9-B74A-304B-90E2-46F53A7A0327}"/>
              </a:ext>
            </a:extLst>
          </p:cNvPr>
          <p:cNvSpPr>
            <a:spLocks noGrp="1"/>
          </p:cNvSpPr>
          <p:nvPr>
            <p:ph idx="1"/>
          </p:nvPr>
        </p:nvSpPr>
        <p:spPr>
          <a:xfrm>
            <a:off x="443813" y="1124744"/>
            <a:ext cx="8229600" cy="5421395"/>
          </a:xfrm>
        </p:spPr>
        <p:txBody>
          <a:bodyPr/>
          <a:lstStyle/>
          <a:p>
            <a:endParaRPr lang="en-US" dirty="0"/>
          </a:p>
          <a:p>
            <a:r>
              <a:rPr lang="en-US" dirty="0"/>
              <a:t>Students deliver terminology projects for publication in WIPO Pearl</a:t>
            </a:r>
          </a:p>
          <a:p>
            <a:pPr marL="0" indent="0">
              <a:buNone/>
            </a:pPr>
            <a:endParaRPr lang="en-US" dirty="0"/>
          </a:p>
          <a:p>
            <a:r>
              <a:rPr lang="en-US" dirty="0"/>
              <a:t>As Coursework or Masters dissertation</a:t>
            </a:r>
          </a:p>
          <a:p>
            <a:pPr marL="457200" lvl="1" indent="0">
              <a:buNone/>
            </a:pPr>
            <a:endParaRPr lang="en-US" sz="2000" dirty="0"/>
          </a:p>
          <a:p>
            <a:r>
              <a:rPr lang="en-US" dirty="0"/>
              <a:t>Collaboration projects with WIPO teach how to:</a:t>
            </a:r>
          </a:p>
          <a:p>
            <a:pPr lvl="1">
              <a:buFont typeface="Courier New" panose="02070309020205020404" pitchFamily="49" charset="0"/>
              <a:buChar char="o"/>
            </a:pPr>
            <a:r>
              <a:rPr lang="en-US" sz="2000" dirty="0"/>
              <a:t>scope a new terminology topic in detail</a:t>
            </a:r>
          </a:p>
          <a:p>
            <a:pPr lvl="1">
              <a:buFont typeface="Courier New" panose="02070309020205020404" pitchFamily="49" charset="0"/>
              <a:buChar char="o"/>
            </a:pPr>
            <a:r>
              <a:rPr lang="en-US" sz="2000" dirty="0"/>
              <a:t>deliver work for a client</a:t>
            </a:r>
          </a:p>
          <a:p>
            <a:pPr lvl="1">
              <a:buFont typeface="Courier New" panose="02070309020205020404" pitchFamily="49" charset="0"/>
              <a:buChar char="o"/>
            </a:pPr>
            <a:r>
              <a:rPr lang="en-US" sz="2000" dirty="0"/>
              <a:t>work according to guidelines</a:t>
            </a:r>
          </a:p>
          <a:p>
            <a:pPr lvl="1">
              <a:buFont typeface="Courier New" panose="02070309020205020404" pitchFamily="49" charset="0"/>
              <a:buChar char="o"/>
            </a:pPr>
            <a:r>
              <a:rPr lang="en-US" sz="2000" dirty="0"/>
              <a:t>work according to a timeline</a:t>
            </a:r>
          </a:p>
          <a:p>
            <a:pPr lvl="1">
              <a:buFont typeface="Courier New" panose="02070309020205020404" pitchFamily="49" charset="0"/>
              <a:buChar char="o"/>
            </a:pPr>
            <a:r>
              <a:rPr lang="en-US" sz="2000" dirty="0"/>
              <a:t>AND: it will be published in WIPO Pearl if good quality </a:t>
            </a:r>
          </a:p>
          <a:p>
            <a:pPr lvl="1">
              <a:buFont typeface="Courier New" panose="02070309020205020404" pitchFamily="49" charset="0"/>
              <a:buChar char="o"/>
            </a:pPr>
            <a:endParaRPr lang="en-US" sz="20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6921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a:t>WIPO-PCT Fellowship Program</a:t>
            </a:r>
            <a:endParaRPr lang="en-US" sz="3200" dirty="0"/>
          </a:p>
        </p:txBody>
      </p:sp>
      <p:sp>
        <p:nvSpPr>
          <p:cNvPr id="3" name="Content Placeholder 2"/>
          <p:cNvSpPr>
            <a:spLocks noGrp="1"/>
          </p:cNvSpPr>
          <p:nvPr>
            <p:ph sz="half" idx="1"/>
          </p:nvPr>
        </p:nvSpPr>
        <p:spPr>
          <a:xfrm>
            <a:off x="457200" y="1196752"/>
            <a:ext cx="7848872" cy="5256584"/>
          </a:xfrm>
        </p:spPr>
        <p:txBody>
          <a:bodyPr/>
          <a:lstStyle/>
          <a:p>
            <a:pPr marL="342900" lvl="1" indent="-342900"/>
            <a:r>
              <a:rPr lang="fr-CH" dirty="0">
                <a:latin typeface="Franklin Gothic Book" panose="020B0503020102020204" pitchFamily="34" charset="0"/>
              </a:rPr>
              <a:t>For </a:t>
            </a:r>
            <a:r>
              <a:rPr lang="fr-CH" dirty="0" err="1">
                <a:latin typeface="Franklin Gothic Book" panose="020B0503020102020204" pitchFamily="34" charset="0"/>
              </a:rPr>
              <a:t>terminologists</a:t>
            </a:r>
            <a:r>
              <a:rPr lang="fr-CH" dirty="0">
                <a:latin typeface="Franklin Gothic Book" panose="020B0503020102020204" pitchFamily="34" charset="0"/>
              </a:rPr>
              <a:t>, translators, CAT </a:t>
            </a:r>
            <a:r>
              <a:rPr lang="fr-CH" dirty="0" err="1">
                <a:latin typeface="Franklin Gothic Book" panose="020B0503020102020204" pitchFamily="34" charset="0"/>
              </a:rPr>
              <a:t>tools</a:t>
            </a:r>
            <a:r>
              <a:rPr lang="fr-CH" dirty="0">
                <a:latin typeface="Franklin Gothic Book" panose="020B0503020102020204" pitchFamily="34" charset="0"/>
              </a:rPr>
              <a:t>, and </a:t>
            </a:r>
            <a:r>
              <a:rPr lang="fr-CH" dirty="0" err="1">
                <a:latin typeface="Franklin Gothic Book" panose="020B0503020102020204" pitchFamily="34" charset="0"/>
              </a:rPr>
              <a:t>subject</a:t>
            </a:r>
            <a:r>
              <a:rPr lang="fr-CH" dirty="0">
                <a:latin typeface="Franklin Gothic Book" panose="020B0503020102020204" pitchFamily="34" charset="0"/>
              </a:rPr>
              <a:t> </a:t>
            </a:r>
            <a:r>
              <a:rPr lang="fr-CH" dirty="0" err="1">
                <a:latin typeface="Franklin Gothic Book" panose="020B0503020102020204" pitchFamily="34" charset="0"/>
              </a:rPr>
              <a:t>field</a:t>
            </a:r>
            <a:r>
              <a:rPr lang="fr-CH" dirty="0">
                <a:latin typeface="Franklin Gothic Book" panose="020B0503020102020204" pitchFamily="34" charset="0"/>
              </a:rPr>
              <a:t> </a:t>
            </a:r>
            <a:r>
              <a:rPr lang="fr-CH" dirty="0" err="1">
                <a:latin typeface="Franklin Gothic Book" panose="020B0503020102020204" pitchFamily="34" charset="0"/>
              </a:rPr>
              <a:t>specialists</a:t>
            </a:r>
            <a:r>
              <a:rPr lang="fr-CH" dirty="0">
                <a:latin typeface="Franklin Gothic Book" panose="020B0503020102020204" pitchFamily="34" charset="0"/>
              </a:rPr>
              <a:t> </a:t>
            </a:r>
          </a:p>
          <a:p>
            <a:pPr marL="0" lvl="1" indent="0">
              <a:buNone/>
            </a:pPr>
            <a:endParaRPr lang="fr-CH" dirty="0">
              <a:latin typeface="Franklin Gothic Book" panose="020B0503020102020204" pitchFamily="34" charset="0"/>
            </a:endParaRPr>
          </a:p>
          <a:p>
            <a:pPr eaLnBrk="1" hangingPunct="1">
              <a:lnSpc>
                <a:spcPct val="90000"/>
              </a:lnSpc>
            </a:pPr>
            <a:r>
              <a:rPr lang="fr-CH" altLang="en-US" sz="2400" dirty="0" err="1">
                <a:latin typeface="Franklin Gothic Book" panose="020B0503020102020204" pitchFamily="34" charset="0"/>
                <a:ea typeface="Arial Unicode MS" pitchFamily="34" charset="-128"/>
                <a:cs typeface="Arial Unicode MS" pitchFamily="34" charset="-128"/>
              </a:rPr>
              <a:t>Who</a:t>
            </a:r>
            <a:r>
              <a:rPr lang="fr-CH" altLang="en-US" sz="2400" dirty="0">
                <a:latin typeface="Franklin Gothic Book" panose="020B0503020102020204" pitchFamily="34" charset="0"/>
                <a:ea typeface="Arial Unicode MS" pitchFamily="34" charset="-128"/>
                <a:cs typeface="Arial Unicode MS" pitchFamily="34" charset="-128"/>
              </a:rPr>
              <a:t>?</a:t>
            </a:r>
            <a:endParaRPr lang="en-US" altLang="en-US" sz="2400" dirty="0">
              <a:latin typeface="Franklin Gothic Book" panose="020B0503020102020204" pitchFamily="34" charset="0"/>
              <a:ea typeface="Arial Unicode MS" pitchFamily="34" charset="-128"/>
              <a:cs typeface="Arial Unicode MS" pitchFamily="34" charset="-128"/>
            </a:endParaRPr>
          </a:p>
          <a:p>
            <a:pPr lvl="1">
              <a:lnSpc>
                <a:spcPct val="90000"/>
              </a:lnSpc>
              <a:buFont typeface="Courier New" panose="02070309020205020404" pitchFamily="49" charset="0"/>
              <a:buChar char="o"/>
            </a:pPr>
            <a:r>
              <a:rPr lang="en-US" altLang="en-US" sz="2000" dirty="0">
                <a:latin typeface="Franklin Gothic Book" panose="020B0503020102020204" pitchFamily="34" charset="0"/>
                <a:ea typeface="Arial Unicode MS" pitchFamily="34" charset="-128"/>
                <a:cs typeface="Arial Unicode MS" pitchFamily="34" charset="-128"/>
              </a:rPr>
              <a:t>Recent Masters graduates in translation / terminology / CAT</a:t>
            </a:r>
          </a:p>
          <a:p>
            <a:pPr lvl="1">
              <a:lnSpc>
                <a:spcPct val="90000"/>
              </a:lnSpc>
              <a:buFont typeface="Courier New" panose="02070309020205020404" pitchFamily="49" charset="0"/>
              <a:buChar char="o"/>
            </a:pPr>
            <a:r>
              <a:rPr lang="en-US" altLang="en-US" sz="2000" dirty="0">
                <a:latin typeface="Franklin Gothic Book" panose="020B0503020102020204" pitchFamily="34" charset="0"/>
                <a:ea typeface="Arial Unicode MS" pitchFamily="34" charset="-128"/>
                <a:cs typeface="Arial Unicode MS" pitchFamily="34" charset="-128"/>
              </a:rPr>
              <a:t>15-20 places per year</a:t>
            </a:r>
          </a:p>
          <a:p>
            <a:pPr marL="457200" lvl="1" indent="0">
              <a:lnSpc>
                <a:spcPct val="90000"/>
              </a:lnSpc>
              <a:buNone/>
            </a:pPr>
            <a:endParaRPr lang="fr-CH" dirty="0">
              <a:latin typeface="Franklin Gothic Book" panose="020B0503020102020204" pitchFamily="34" charset="0"/>
            </a:endParaRPr>
          </a:p>
          <a:p>
            <a:pPr marL="342900" lvl="1" indent="-342900"/>
            <a:r>
              <a:rPr lang="fr-CH" dirty="0" err="1">
                <a:latin typeface="Franklin Gothic Book" panose="020B0503020102020204" pitchFamily="34" charset="0"/>
              </a:rPr>
              <a:t>Why</a:t>
            </a:r>
            <a:r>
              <a:rPr lang="fr-CH" dirty="0">
                <a:latin typeface="Franklin Gothic Book" panose="020B0503020102020204" pitchFamily="34" charset="0"/>
              </a:rPr>
              <a:t>?</a:t>
            </a:r>
          </a:p>
          <a:p>
            <a:pPr lvl="1">
              <a:lnSpc>
                <a:spcPct val="90000"/>
              </a:lnSpc>
              <a:buFont typeface="Courier New" panose="02070309020205020404" pitchFamily="49" charset="0"/>
              <a:buChar char="o"/>
            </a:pPr>
            <a:r>
              <a:rPr lang="en-US" altLang="ja-JP" sz="2000" dirty="0">
                <a:latin typeface="Franklin Gothic Book" panose="020B0503020102020204" pitchFamily="34" charset="0"/>
                <a:ea typeface="Dotum" pitchFamily="34" charset="-127"/>
              </a:rPr>
              <a:t>3-6 months work experience at WIPO</a:t>
            </a:r>
          </a:p>
          <a:p>
            <a:pPr marL="457200" lvl="1" indent="0">
              <a:lnSpc>
                <a:spcPct val="90000"/>
              </a:lnSpc>
              <a:buNone/>
            </a:pPr>
            <a:endParaRPr lang="en-US" altLang="en-US" sz="2000" dirty="0">
              <a:latin typeface="Franklin Gothic Book" panose="020B0503020102020204" pitchFamily="34" charset="0"/>
              <a:ea typeface="Arial Unicode MS" pitchFamily="34" charset="-128"/>
              <a:cs typeface="Arial Unicode MS" pitchFamily="34" charset="-128"/>
            </a:endParaRPr>
          </a:p>
          <a:p>
            <a:pPr marL="342900" lvl="1" indent="-342900"/>
            <a:r>
              <a:rPr lang="fr-CH" dirty="0" err="1">
                <a:latin typeface="Franklin Gothic Book" panose="020B0503020102020204" pitchFamily="34" charset="0"/>
              </a:rPr>
              <a:t>When</a:t>
            </a:r>
            <a:r>
              <a:rPr lang="fr-CH" dirty="0">
                <a:latin typeface="Franklin Gothic Book" panose="020B0503020102020204" pitchFamily="34" charset="0"/>
              </a:rPr>
              <a:t>?</a:t>
            </a:r>
          </a:p>
          <a:p>
            <a:pPr marL="742950" lvl="2" indent="-342900">
              <a:buFont typeface="Courier New" panose="02070309020205020404" pitchFamily="49" charset="0"/>
              <a:buChar char="o"/>
            </a:pPr>
            <a:r>
              <a:rPr lang="fr-CH" dirty="0">
                <a:latin typeface="Franklin Gothic Book" panose="020B0503020102020204" pitchFamily="34" charset="0"/>
              </a:rPr>
              <a:t>2021 Program </a:t>
            </a:r>
            <a:r>
              <a:rPr lang="fr-CH" dirty="0" err="1">
                <a:latin typeface="Franklin Gothic Book" panose="020B0503020102020204" pitchFamily="34" charset="0"/>
              </a:rPr>
              <a:t>will</a:t>
            </a:r>
            <a:r>
              <a:rPr lang="fr-CH" dirty="0">
                <a:latin typeface="Franklin Gothic Book" panose="020B0503020102020204" pitchFamily="34" charset="0"/>
              </a:rPr>
              <a:t> </a:t>
            </a:r>
            <a:r>
              <a:rPr lang="fr-CH" dirty="0" err="1">
                <a:latin typeface="Franklin Gothic Book" panose="020B0503020102020204" pitchFamily="34" charset="0"/>
              </a:rPr>
              <a:t>be</a:t>
            </a:r>
            <a:r>
              <a:rPr lang="fr-CH" dirty="0">
                <a:latin typeface="Franklin Gothic Book" panose="020B0503020102020204" pitchFamily="34" charset="0"/>
              </a:rPr>
              <a:t> </a:t>
            </a:r>
            <a:r>
              <a:rPr lang="fr-CH" dirty="0" err="1">
                <a:latin typeface="Franklin Gothic Book" panose="020B0503020102020204" pitchFamily="34" charset="0"/>
              </a:rPr>
              <a:t>launched</a:t>
            </a:r>
            <a:r>
              <a:rPr lang="fr-CH" dirty="0">
                <a:latin typeface="Franklin Gothic Book" panose="020B0503020102020204" pitchFamily="34" charset="0"/>
              </a:rPr>
              <a:t> Jan 2021 </a:t>
            </a:r>
          </a:p>
          <a:p>
            <a:pPr marL="742950" lvl="2" indent="-342900">
              <a:buFont typeface="Courier New" panose="02070309020205020404" pitchFamily="49" charset="0"/>
              <a:buChar char="o"/>
            </a:pPr>
            <a:r>
              <a:rPr lang="en-GB" dirty="0">
                <a:hlinkClick r:id="rId3"/>
              </a:rPr>
              <a:t>https://www.wipo.int/reference/en/wipopearl/news/2020/news_0001.html</a:t>
            </a:r>
            <a:endParaRPr lang="fr-CH" sz="2200" dirty="0"/>
          </a:p>
        </p:txBody>
      </p:sp>
    </p:spTree>
    <p:extLst>
      <p:ext uri="{BB962C8B-B14F-4D97-AF65-F5344CB8AC3E}">
        <p14:creationId xmlns:p14="http://schemas.microsoft.com/office/powerpoint/2010/main" val="6116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E7AAC-C52C-4F66-8DAA-82873C6EBFFD}"/>
              </a:ext>
            </a:extLst>
          </p:cNvPr>
          <p:cNvSpPr>
            <a:spLocks noGrp="1"/>
          </p:cNvSpPr>
          <p:nvPr>
            <p:ph type="title"/>
          </p:nvPr>
        </p:nvSpPr>
        <p:spPr/>
        <p:txBody>
          <a:bodyPr/>
          <a:lstStyle/>
          <a:p>
            <a:r>
              <a:rPr lang="de-DE" dirty="0"/>
              <a:t>Terminology is good for you!</a:t>
            </a:r>
            <a:br>
              <a:rPr lang="de-DE" dirty="0"/>
            </a:br>
            <a:r>
              <a:rPr lang="de-DE" sz="1800" dirty="0">
                <a:hlinkClick r:id="rId2"/>
              </a:rPr>
              <a:t>geoff.westgate@wipo.int</a:t>
            </a:r>
            <a:br>
              <a:rPr lang="de-DE" sz="1800" dirty="0"/>
            </a:br>
            <a:r>
              <a:rPr lang="de-DE" sz="1800" dirty="0">
                <a:hlinkClick r:id="rId3"/>
              </a:rPr>
              <a:t>cristina.valentini@wipo.int</a:t>
            </a:r>
            <a:br>
              <a:rPr lang="de-DE" sz="1800" dirty="0"/>
            </a:br>
            <a:endParaRPr lang="de-DE" sz="1800" dirty="0"/>
          </a:p>
        </p:txBody>
      </p:sp>
      <p:sp>
        <p:nvSpPr>
          <p:cNvPr id="3" name="Textplatzhalter 2">
            <a:extLst>
              <a:ext uri="{FF2B5EF4-FFF2-40B4-BE49-F238E27FC236}">
                <a16:creationId xmlns:a16="http://schemas.microsoft.com/office/drawing/2014/main" id="{30823825-C452-4359-AFCA-4C2F8027AC0B}"/>
              </a:ext>
            </a:extLst>
          </p:cNvPr>
          <p:cNvSpPr>
            <a:spLocks noGrp="1"/>
          </p:cNvSpPr>
          <p:nvPr>
            <p:ph type="body" idx="1"/>
          </p:nvPr>
        </p:nvSpPr>
        <p:spPr/>
        <p:txBody>
          <a:body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endParaRPr lang="de-DE" dirty="0"/>
          </a:p>
        </p:txBody>
      </p:sp>
      <p:sp>
        <p:nvSpPr>
          <p:cNvPr id="4" name="Datumsplatzhalter 3">
            <a:extLst>
              <a:ext uri="{FF2B5EF4-FFF2-40B4-BE49-F238E27FC236}">
                <a16:creationId xmlns:a16="http://schemas.microsoft.com/office/drawing/2014/main" id="{4431E19B-2384-47CB-A167-59AD8461AE7D}"/>
              </a:ext>
            </a:extLst>
          </p:cNvPr>
          <p:cNvSpPr>
            <a:spLocks noGrp="1"/>
          </p:cNvSpPr>
          <p:nvPr>
            <p:ph type="dt" sz="half"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charset="0"/>
                <a:ea typeface="+mn-ea"/>
                <a:cs typeface="+mn-cs"/>
              </a:rPr>
              <a:t>1-4 July 2020</a:t>
            </a:r>
            <a:endParaRPr kumimoji="0" lang="en-US" sz="105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5" name="Fußzeilenplatzhalter 4">
            <a:extLst>
              <a:ext uri="{FF2B5EF4-FFF2-40B4-BE49-F238E27FC236}">
                <a16:creationId xmlns:a16="http://schemas.microsoft.com/office/drawing/2014/main" id="{299C1934-45B0-4EB8-BF74-BADFB57431F7}"/>
              </a:ext>
            </a:extLst>
          </p:cNvPr>
          <p:cNvSpPr>
            <a:spLocks noGrp="1"/>
          </p:cNvSpPr>
          <p:nvPr>
            <p:ph type="ftr" sz="quarter" idx="11"/>
          </p:nvPr>
        </p:nvSpPr>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Arial" charset="0"/>
                <a:ea typeface="+mn-ea"/>
                <a:cs typeface="+mn-cs"/>
              </a:rPr>
              <a:t>TSS 2020 ONLINE</a:t>
            </a:r>
            <a:endParaRPr kumimoji="0" lang="en-US" sz="105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Foliennummernplatzhalter 5">
            <a:extLst>
              <a:ext uri="{FF2B5EF4-FFF2-40B4-BE49-F238E27FC236}">
                <a16:creationId xmlns:a16="http://schemas.microsoft.com/office/drawing/2014/main" id="{1CCE8F80-1A61-46E2-96F7-F11C53A03891}"/>
              </a:ext>
            </a:extLst>
          </p:cNvPr>
          <p:cNvSpPr>
            <a:spLocks noGrp="1"/>
          </p:cNvSpPr>
          <p:nvPr>
            <p:ph type="sldNum" sz="quarter" idx="12"/>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3A98EE3D-8CD1-4C3F-BD1C-C98C9596463C}" type="slidenum">
              <a:rPr kumimoji="0" lang="en-US" sz="1050" b="0" i="0" u="none" strike="noStrike" kern="1200" cap="none" spc="0" normalizeH="0" baseline="0" noProof="0">
                <a:ln>
                  <a:noFill/>
                </a:ln>
                <a:solidFill>
                  <a:srgbClr val="DDE9EC"/>
                </a:solidFill>
                <a:effectLst/>
                <a:uLnTx/>
                <a:uFillTx/>
                <a:latin typeface="Arial" pitchFamily="34" charset="0"/>
                <a:ea typeface="+mn-ea"/>
                <a:cs typeface="+mn-cs"/>
              </a:rPr>
              <a:pPr marL="0" marR="0" lvl="0" indent="0" algn="l" defTabSz="685800" rtl="0" eaLnBrk="1" fontAlgn="base" latinLnBrk="0" hangingPunct="1">
                <a:lnSpc>
                  <a:spcPct val="100000"/>
                </a:lnSpc>
                <a:spcBef>
                  <a:spcPct val="0"/>
                </a:spcBef>
                <a:spcAft>
                  <a:spcPct val="0"/>
                </a:spcAft>
                <a:buClrTx/>
                <a:buSzTx/>
                <a:buFontTx/>
                <a:buNone/>
                <a:tabLst/>
                <a:defRPr/>
              </a:pPr>
              <a:t>24</a:t>
            </a:fld>
            <a:endParaRPr kumimoji="0" lang="en-US" sz="1050" b="0" i="0" u="none" strike="noStrike" kern="1200" cap="none" spc="0" normalizeH="0" baseline="0" noProof="0" dirty="0">
              <a:ln>
                <a:noFill/>
              </a:ln>
              <a:solidFill>
                <a:srgbClr val="DDE9EC"/>
              </a:solidFill>
              <a:effectLst/>
              <a:uLnTx/>
              <a:uFillTx/>
              <a:latin typeface="Arial" pitchFamily="34" charset="0"/>
              <a:ea typeface="+mn-ea"/>
              <a:cs typeface="+mn-cs"/>
            </a:endParaRPr>
          </a:p>
        </p:txBody>
      </p:sp>
    </p:spTree>
    <p:extLst>
      <p:ext uri="{BB962C8B-B14F-4D97-AF65-F5344CB8AC3E}">
        <p14:creationId xmlns:p14="http://schemas.microsoft.com/office/powerpoint/2010/main" val="222683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556793"/>
            <a:ext cx="8229600" cy="3456384"/>
          </a:xfrm>
        </p:spPr>
        <p:txBody>
          <a:bodyPr/>
          <a:lstStyle/>
          <a:p>
            <a:pPr marL="0" indent="0">
              <a:buNone/>
            </a:pPr>
            <a:endParaRPr lang="en-US" dirty="0"/>
          </a:p>
          <a:p>
            <a:pPr marL="457200" indent="-457200">
              <a:buFont typeface="+mj-lt"/>
              <a:buAutoNum type="arabicPeriod"/>
            </a:pPr>
            <a:r>
              <a:rPr lang="en-US" sz="2800" dirty="0"/>
              <a:t>What is WIPO</a:t>
            </a:r>
          </a:p>
          <a:p>
            <a:pPr marL="457200" indent="-457200">
              <a:buFont typeface="+mj-lt"/>
              <a:buAutoNum type="arabicPeriod"/>
            </a:pPr>
            <a:r>
              <a:rPr lang="en-US" sz="2800" dirty="0"/>
              <a:t>What is Terminology</a:t>
            </a:r>
            <a:endParaRPr lang="fr-CH" sz="2800" dirty="0"/>
          </a:p>
          <a:p>
            <a:pPr marL="457200" indent="-457200">
              <a:buFont typeface="+mj-lt"/>
              <a:buAutoNum type="arabicPeriod"/>
            </a:pPr>
            <a:r>
              <a:rPr lang="fr-CH" sz="2800" dirty="0"/>
              <a:t>WIPO Pearl</a:t>
            </a:r>
          </a:p>
          <a:p>
            <a:pPr marL="457200" indent="-457200">
              <a:buFont typeface="+mj-lt"/>
              <a:buAutoNum type="arabicPeriod"/>
            </a:pPr>
            <a:r>
              <a:rPr lang="fr-CH" sz="2800" dirty="0"/>
              <a:t>WIPO and </a:t>
            </a:r>
            <a:r>
              <a:rPr lang="fr-CH" sz="2800" dirty="0" err="1"/>
              <a:t>Terminology</a:t>
            </a:r>
            <a:r>
              <a:rPr lang="fr-CH" sz="2800" dirty="0"/>
              <a:t> Collaborations</a:t>
            </a:r>
          </a:p>
          <a:p>
            <a:pPr marL="0" indent="0">
              <a:buNone/>
            </a:pPr>
            <a:endParaRPr lang="en-US" dirty="0"/>
          </a:p>
        </p:txBody>
      </p:sp>
    </p:spTree>
    <p:extLst>
      <p:ext uri="{BB962C8B-B14F-4D97-AF65-F5344CB8AC3E}">
        <p14:creationId xmlns:p14="http://schemas.microsoft.com/office/powerpoint/2010/main" val="172021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World Intellectual Property Organization (WIPO)</a:t>
            </a:r>
          </a:p>
        </p:txBody>
      </p:sp>
      <p:sp>
        <p:nvSpPr>
          <p:cNvPr id="11" name="Content Placeholder 10"/>
          <p:cNvSpPr>
            <a:spLocks noGrp="1"/>
          </p:cNvSpPr>
          <p:nvPr>
            <p:ph sz="half" idx="1"/>
          </p:nvPr>
        </p:nvSpPr>
        <p:spPr>
          <a:xfrm>
            <a:off x="467544" y="1482405"/>
            <a:ext cx="4968552" cy="4352925"/>
          </a:xfrm>
        </p:spPr>
        <p:txBody>
          <a:bodyPr/>
          <a:lstStyle/>
          <a:p>
            <a:r>
              <a:rPr lang="en-US" sz="2000" dirty="0"/>
              <a:t>Specialized United Nations (UN) agency for intellectual property (IP)</a:t>
            </a:r>
          </a:p>
          <a:p>
            <a:pPr marL="0" indent="0">
              <a:buNone/>
            </a:pPr>
            <a:endParaRPr lang="en-US" sz="2000" dirty="0"/>
          </a:p>
          <a:p>
            <a:r>
              <a:rPr lang="en-US" sz="2000" dirty="0"/>
              <a:t>Mission:</a:t>
            </a:r>
          </a:p>
          <a:p>
            <a:pPr>
              <a:buFont typeface="Courier New" panose="02070309020205020404" pitchFamily="49" charset="0"/>
              <a:buChar char="o"/>
            </a:pPr>
            <a:r>
              <a:rPr lang="en-US" sz="2000" dirty="0"/>
              <a:t>deliver global services for protecting IP</a:t>
            </a:r>
          </a:p>
          <a:p>
            <a:pPr>
              <a:buFont typeface="Courier New" panose="02070309020205020404" pitchFamily="49" charset="0"/>
              <a:buChar char="o"/>
            </a:pPr>
            <a:r>
              <a:rPr lang="en-US" sz="2000" dirty="0"/>
              <a:t>shape international IP rules </a:t>
            </a:r>
          </a:p>
          <a:p>
            <a:pPr>
              <a:buFont typeface="Courier New" panose="02070309020205020404" pitchFamily="49" charset="0"/>
              <a:buChar char="o"/>
            </a:pPr>
            <a:r>
              <a:rPr lang="en-US" sz="2000" dirty="0"/>
              <a:t>use IP for development</a:t>
            </a:r>
          </a:p>
          <a:p>
            <a:pPr>
              <a:buFont typeface="Courier New" panose="02070309020205020404" pitchFamily="49" charset="0"/>
              <a:buChar char="o"/>
            </a:pPr>
            <a:r>
              <a:rPr lang="en-US" sz="2000" dirty="0"/>
              <a:t>provide access to the world’s IP information</a:t>
            </a:r>
          </a:p>
          <a:p>
            <a:pPr marL="0" indent="0">
              <a:buNone/>
            </a:pPr>
            <a:endParaRPr lang="en-US" sz="2200" dirty="0"/>
          </a:p>
          <a:p>
            <a:pPr marL="0" indent="0">
              <a:buNone/>
            </a:pPr>
            <a:endParaRPr lang="en-US" sz="2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628800"/>
            <a:ext cx="302433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5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Patent Cooperation Treaty (PCT)</a:t>
            </a:r>
          </a:p>
        </p:txBody>
      </p:sp>
      <p:sp>
        <p:nvSpPr>
          <p:cNvPr id="11" name="Content Placeholder 10"/>
          <p:cNvSpPr>
            <a:spLocks noGrp="1"/>
          </p:cNvSpPr>
          <p:nvPr>
            <p:ph sz="half" idx="1"/>
          </p:nvPr>
        </p:nvSpPr>
        <p:spPr>
          <a:xfrm>
            <a:off x="457200" y="1484785"/>
            <a:ext cx="5050904" cy="4608512"/>
          </a:xfrm>
        </p:spPr>
        <p:txBody>
          <a:bodyPr/>
          <a:lstStyle/>
          <a:p>
            <a:r>
              <a:rPr lang="en-US" sz="2400" dirty="0">
                <a:latin typeface="Franklin Gothic Book" panose="020B0503020102020204" pitchFamily="34" charset="0"/>
              </a:rPr>
              <a:t>Treaty administered by WIPO</a:t>
            </a:r>
          </a:p>
          <a:p>
            <a:r>
              <a:rPr lang="en-US" sz="2400" dirty="0">
                <a:latin typeface="Franklin Gothic Book" panose="020B0503020102020204" pitchFamily="34" charset="0"/>
              </a:rPr>
              <a:t>Unified procedure for filing patent applications in 153 countries</a:t>
            </a:r>
          </a:p>
          <a:p>
            <a:r>
              <a:rPr lang="en-US" sz="2400" dirty="0">
                <a:latin typeface="Franklin Gothic Book" panose="020B0503020102020204" pitchFamily="34" charset="0"/>
              </a:rPr>
              <a:t>10 languages of publication</a:t>
            </a:r>
          </a:p>
          <a:p>
            <a:r>
              <a:rPr lang="en-US" sz="2400" dirty="0">
                <a:latin typeface="Franklin Gothic Book" panose="020B0503020102020204" pitchFamily="34" charset="0"/>
              </a:rPr>
              <a:t>Improve access to patent information via PATENTSCOPE</a:t>
            </a:r>
          </a:p>
          <a:p>
            <a:r>
              <a:rPr lang="en-US" sz="2400" dirty="0">
                <a:latin typeface="Franklin Gothic Book" panose="020B0503020102020204" pitchFamily="34" charset="0"/>
              </a:rPr>
              <a:t>Translation of </a:t>
            </a:r>
          </a:p>
          <a:p>
            <a:pPr lvl="1">
              <a:buFont typeface="Courier New" panose="02070309020205020404" pitchFamily="49" charset="0"/>
              <a:buChar char="o"/>
            </a:pPr>
            <a:r>
              <a:rPr lang="en-US" sz="1900" dirty="0">
                <a:latin typeface="Franklin Gothic Book" panose="020B0503020102020204" pitchFamily="34" charset="0"/>
              </a:rPr>
              <a:t>patent titles and abstracts</a:t>
            </a:r>
          </a:p>
          <a:p>
            <a:pPr lvl="1">
              <a:buFont typeface="Courier New" panose="02070309020205020404" pitchFamily="49" charset="0"/>
              <a:buChar char="o"/>
            </a:pPr>
            <a:r>
              <a:rPr lang="en-US" sz="1900" dirty="0">
                <a:latin typeface="Franklin Gothic Book" panose="020B0503020102020204" pitchFamily="34" charset="0"/>
              </a:rPr>
              <a:t>patentability reports</a:t>
            </a:r>
          </a:p>
          <a:p>
            <a:pPr lvl="1">
              <a:buFont typeface="Courier New" panose="02070309020205020404" pitchFamily="49" charset="0"/>
              <a:buChar char="o"/>
            </a:pPr>
            <a:r>
              <a:rPr lang="en-US" altLang="en-US" sz="1900" dirty="0">
                <a:latin typeface="Franklin Gothic Book" panose="020B0503020102020204" pitchFamily="34" charset="0"/>
                <a:ea typeface="Arial Unicode MS" pitchFamily="34" charset="-128"/>
                <a:cs typeface="Arial Unicode MS" pitchFamily="34" charset="-128"/>
              </a:rPr>
              <a:t>treaty, rules, resources, website, etc.</a:t>
            </a:r>
          </a:p>
          <a:p>
            <a:pPr lvl="1">
              <a:buFont typeface="Courier New" panose="02070309020205020404" pitchFamily="49" charset="0"/>
              <a:buChar char="o"/>
            </a:pPr>
            <a:endParaRPr lang="en-US" sz="2000" dirty="0">
              <a:latin typeface="Franklin Gothic Book" panose="020B0503020102020204" pitchFamily="34" charset="0"/>
            </a:endParaRPr>
          </a:p>
        </p:txBody>
      </p:sp>
      <p:pic>
        <p:nvPicPr>
          <p:cNvPr id="1026" name="Picture 2" descr="PCT Contracting St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062" y="1873538"/>
            <a:ext cx="3836263" cy="250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0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0312" y="188641"/>
            <a:ext cx="1728192" cy="646331"/>
          </a:xfrm>
          <a:prstGeom prst="rect">
            <a:avLst/>
          </a:prstGeom>
          <a:noFill/>
        </p:spPr>
        <p:txBody>
          <a:bodyPr wrap="square" rtlCol="0">
            <a:spAutoFit/>
          </a:bodyPr>
          <a:lstStyle/>
          <a:p>
            <a:r>
              <a:rPr lang="fr-CH" sz="1200" dirty="0"/>
              <a:t>Source: WIPO, </a:t>
            </a:r>
            <a:r>
              <a:rPr lang="fr-CH" sz="1200" dirty="0" err="1"/>
              <a:t>Infographics</a:t>
            </a:r>
            <a:r>
              <a:rPr lang="fr-CH" sz="1200" dirty="0"/>
              <a:t>, 2020</a:t>
            </a:r>
          </a:p>
          <a:p>
            <a:endParaRPr lang="en-US" sz="1200" dirty="0"/>
          </a:p>
        </p:txBody>
      </p:sp>
      <p:pic>
        <p:nvPicPr>
          <p:cNvPr id="5" name="Picture 4"/>
          <p:cNvPicPr>
            <a:picLocks noChangeAspect="1"/>
          </p:cNvPicPr>
          <p:nvPr/>
        </p:nvPicPr>
        <p:blipFill>
          <a:blip r:embed="rId3"/>
          <a:stretch>
            <a:fillRect/>
          </a:stretch>
        </p:blipFill>
        <p:spPr>
          <a:xfrm>
            <a:off x="1475656" y="44624"/>
            <a:ext cx="5544616" cy="6696744"/>
          </a:xfrm>
          <a:prstGeom prst="rect">
            <a:avLst/>
          </a:prstGeom>
        </p:spPr>
      </p:pic>
    </p:spTree>
    <p:extLst>
      <p:ext uri="{BB962C8B-B14F-4D97-AF65-F5344CB8AC3E}">
        <p14:creationId xmlns:p14="http://schemas.microsoft.com/office/powerpoint/2010/main" val="320024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Learn more: WIPO Academy</a:t>
            </a:r>
          </a:p>
        </p:txBody>
      </p:sp>
      <p:sp>
        <p:nvSpPr>
          <p:cNvPr id="3" name="Content Placeholder 2"/>
          <p:cNvSpPr>
            <a:spLocks noGrp="1"/>
          </p:cNvSpPr>
          <p:nvPr>
            <p:ph idx="1"/>
          </p:nvPr>
        </p:nvSpPr>
        <p:spPr>
          <a:xfrm>
            <a:off x="457200" y="1327576"/>
            <a:ext cx="8229600" cy="4909735"/>
          </a:xfrm>
        </p:spPr>
        <p:txBody>
          <a:bodyPr/>
          <a:lstStyle/>
          <a:p>
            <a:r>
              <a:rPr lang="en-US" dirty="0"/>
              <a:t>WIPO Distance Learning Program:</a:t>
            </a:r>
          </a:p>
          <a:p>
            <a:pPr marL="0" indent="0">
              <a:buNone/>
            </a:pPr>
            <a:endParaRPr lang="en-US" dirty="0"/>
          </a:p>
          <a:p>
            <a:pPr lvl="1"/>
            <a:r>
              <a:rPr lang="en-US" dirty="0"/>
              <a:t>Introduction to the Patent Cooperation Treaty </a:t>
            </a:r>
            <a:r>
              <a:rPr lang="en-US" sz="2000" dirty="0"/>
              <a:t>(free of charge, self-study, gives certificate, 4 hours; code PCT101E-DL-101)</a:t>
            </a:r>
          </a:p>
          <a:p>
            <a:pPr marL="457200" lvl="1" indent="0">
              <a:buNone/>
            </a:pPr>
            <a:endParaRPr lang="en-US" sz="2000" dirty="0"/>
          </a:p>
          <a:p>
            <a:pPr lvl="1"/>
            <a:r>
              <a:rPr lang="en-US" dirty="0"/>
              <a:t>General Course on Intellectual Property </a:t>
            </a:r>
            <a:r>
              <a:rPr lang="en-US" sz="2000" dirty="0"/>
              <a:t>(free of charge, tutored, gives certificate, 55 hours; code DL101E-DL-101)</a:t>
            </a:r>
          </a:p>
          <a:p>
            <a:pPr marL="457200" lvl="1" indent="0">
              <a:buNone/>
            </a:pPr>
            <a:endParaRPr lang="en-US" sz="2000" dirty="0"/>
          </a:p>
          <a:p>
            <a:pPr lvl="1"/>
            <a:r>
              <a:rPr lang="en-US" dirty="0"/>
              <a:t>Coming soon: Introduction to Patent Terminology</a:t>
            </a:r>
          </a:p>
          <a:p>
            <a:pPr lvl="1"/>
            <a:endParaRPr lang="en-US" dirty="0"/>
          </a:p>
          <a:p>
            <a:pPr lvl="1"/>
            <a:r>
              <a:rPr lang="en-US" dirty="0">
                <a:hlinkClick r:id="rId3"/>
              </a:rPr>
              <a:t>http://www.wipo.int/academy/en/</a:t>
            </a:r>
            <a:endParaRPr lang="en-US" dirty="0"/>
          </a:p>
          <a:p>
            <a:pPr marL="457200" lvl="1" indent="0">
              <a:buNone/>
            </a:pPr>
            <a:endParaRPr lang="en-US" dirty="0"/>
          </a:p>
          <a:p>
            <a:endParaRPr lang="en-US" sz="2000" dirty="0"/>
          </a:p>
          <a:p>
            <a:endParaRPr lang="en-US" sz="2000" dirty="0"/>
          </a:p>
          <a:p>
            <a:endParaRPr lang="en-US" dirty="0"/>
          </a:p>
          <a:p>
            <a:endParaRPr lang="en-US" dirty="0"/>
          </a:p>
          <a:p>
            <a:pPr marL="0" indent="0">
              <a:buNone/>
            </a:pPr>
            <a:endParaRPr lang="en-US" dirty="0"/>
          </a:p>
          <a:p>
            <a:pPr marL="0" indent="0">
              <a:buNone/>
            </a:pPr>
            <a:endParaRPr lang="en-US" sz="2000" dirty="0"/>
          </a:p>
          <a:p>
            <a:pPr marL="0" indent="0">
              <a:buNone/>
            </a:pPr>
            <a:endParaRPr lang="fr-CH"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534" y="778934"/>
            <a:ext cx="1886563" cy="1097286"/>
          </a:xfrm>
          <a:prstGeom prst="rect">
            <a:avLst/>
          </a:prstGeom>
        </p:spPr>
      </p:pic>
    </p:spTree>
    <p:extLst>
      <p:ext uri="{BB962C8B-B14F-4D97-AF65-F5344CB8AC3E}">
        <p14:creationId xmlns:p14="http://schemas.microsoft.com/office/powerpoint/2010/main" val="5414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Translation and Interpreting at WIPO</a:t>
            </a:r>
            <a:endParaRPr lang="en-GB" sz="3200" dirty="0"/>
          </a:p>
        </p:txBody>
      </p:sp>
      <p:sp>
        <p:nvSpPr>
          <p:cNvPr id="3" name="Content Placeholder 2"/>
          <p:cNvSpPr>
            <a:spLocks noGrp="1"/>
          </p:cNvSpPr>
          <p:nvPr>
            <p:ph idx="1"/>
          </p:nvPr>
        </p:nvSpPr>
        <p:spPr>
          <a:xfrm>
            <a:off x="457200" y="1447800"/>
            <a:ext cx="8229600" cy="4678363"/>
          </a:xfrm>
        </p:spPr>
        <p:txBody>
          <a:bodyPr/>
          <a:lstStyle/>
          <a:p>
            <a:r>
              <a:rPr lang="en-US" dirty="0"/>
              <a:t>Three Translation departments at WIPO</a:t>
            </a:r>
          </a:p>
          <a:p>
            <a:r>
              <a:rPr lang="en-US" dirty="0"/>
              <a:t>Language Division</a:t>
            </a:r>
          </a:p>
          <a:p>
            <a:pPr lvl="1"/>
            <a:r>
              <a:rPr lang="en-US" sz="2000" dirty="0"/>
              <a:t>6 languages (UN official languages)</a:t>
            </a:r>
          </a:p>
          <a:p>
            <a:pPr lvl="1"/>
            <a:r>
              <a:rPr lang="en-US" sz="2000" dirty="0"/>
              <a:t>Conference translation and Interpreting</a:t>
            </a:r>
          </a:p>
          <a:p>
            <a:r>
              <a:rPr lang="en-US" dirty="0"/>
              <a:t>Trademarks Division</a:t>
            </a:r>
          </a:p>
          <a:p>
            <a:pPr lvl="1"/>
            <a:r>
              <a:rPr lang="en-US" sz="2000" dirty="0"/>
              <a:t>3 languages (EN, ES, FR)</a:t>
            </a:r>
          </a:p>
          <a:p>
            <a:r>
              <a:rPr lang="en-US" dirty="0"/>
              <a:t>Patent Division (PCT)</a:t>
            </a:r>
          </a:p>
          <a:p>
            <a:pPr lvl="1"/>
            <a:r>
              <a:rPr lang="en-US" sz="2000" dirty="0"/>
              <a:t>10 languages (UN languages + 4)</a:t>
            </a:r>
          </a:p>
          <a:p>
            <a:pPr lvl="1"/>
            <a:r>
              <a:rPr lang="en-US" sz="2000" dirty="0"/>
              <a:t>Translation, Terminology and Translation technology</a:t>
            </a:r>
            <a:endParaRPr lang="en-GB" sz="2000" dirty="0"/>
          </a:p>
        </p:txBody>
      </p:sp>
    </p:spTree>
    <p:extLst>
      <p:ext uri="{BB962C8B-B14F-4D97-AF65-F5344CB8AC3E}">
        <p14:creationId xmlns:p14="http://schemas.microsoft.com/office/powerpoint/2010/main" val="9532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09575" y="246063"/>
            <a:ext cx="8229600" cy="1143000"/>
          </a:xfrm>
        </p:spPr>
        <p:txBody>
          <a:bodyPr/>
          <a:lstStyle/>
          <a:p>
            <a:r>
              <a:rPr lang="en-US" altLang="en-US" sz="3200" dirty="0">
                <a:latin typeface="+mn-lt"/>
                <a:ea typeface="Arial Unicode MS" pitchFamily="34" charset="-128"/>
                <a:cs typeface="Arial Unicode MS" pitchFamily="34" charset="-128"/>
              </a:rPr>
              <a:t>PCT Translation Division</a:t>
            </a:r>
            <a:endParaRPr lang="en-US" sz="3200" dirty="0">
              <a:latin typeface="+mn-lt"/>
            </a:endParaRPr>
          </a:p>
        </p:txBody>
      </p:sp>
      <p:sp>
        <p:nvSpPr>
          <p:cNvPr id="4" name="Content Placeholder 3"/>
          <p:cNvSpPr>
            <a:spLocks noGrp="1"/>
          </p:cNvSpPr>
          <p:nvPr>
            <p:ph sz="half" idx="2"/>
          </p:nvPr>
        </p:nvSpPr>
        <p:spPr>
          <a:xfrm>
            <a:off x="3819524" y="1447801"/>
            <a:ext cx="5219701" cy="4943474"/>
          </a:xfrm>
        </p:spPr>
        <p:txBody>
          <a:bodyPr/>
          <a:lstStyle/>
          <a:p>
            <a:pPr eaLnBrk="1" hangingPunct="1">
              <a:defRPr/>
            </a:pPr>
            <a:r>
              <a:rPr lang="en-US" altLang="en-US" sz="2200" dirty="0">
                <a:latin typeface="Franklin Gothic Book" pitchFamily="34" charset="0"/>
                <a:ea typeface="Arial Unicode MS" pitchFamily="34" charset="-128"/>
                <a:cs typeface="Arial Unicode MS" pitchFamily="34" charset="-128"/>
              </a:rPr>
              <a:t>Translation of abstracts and patentability reports from PCT patent applications </a:t>
            </a:r>
          </a:p>
          <a:p>
            <a:pPr eaLnBrk="1" hangingPunct="1">
              <a:defRPr/>
            </a:pPr>
            <a:r>
              <a:rPr lang="en-US" altLang="en-US" sz="2200" dirty="0">
                <a:latin typeface="Franklin Gothic Book" pitchFamily="34" charset="0"/>
                <a:ea typeface="Arial Unicode MS" pitchFamily="34" charset="-128"/>
                <a:cs typeface="Arial Unicode MS" pitchFamily="34" charset="-128"/>
              </a:rPr>
              <a:t>From: AR, DE, EN, ES, FR, JA, KO, PT, RU, ZH  (10 languages)</a:t>
            </a:r>
          </a:p>
          <a:p>
            <a:pPr eaLnBrk="1" hangingPunct="1">
              <a:defRPr/>
            </a:pPr>
            <a:r>
              <a:rPr lang="en-US" altLang="en-US" sz="2200" dirty="0">
                <a:latin typeface="Franklin Gothic Book" pitchFamily="34" charset="0"/>
                <a:ea typeface="Arial Unicode MS" pitchFamily="34" charset="-128"/>
                <a:cs typeface="Arial Unicode MS" pitchFamily="34" charset="-128"/>
              </a:rPr>
              <a:t>Into: EN, FR</a:t>
            </a:r>
          </a:p>
          <a:p>
            <a:pPr eaLnBrk="1" hangingPunct="1">
              <a:defRPr/>
            </a:pPr>
            <a:r>
              <a:rPr lang="en-US" altLang="en-US" sz="2200" dirty="0">
                <a:latin typeface="Franklin Gothic Book" pitchFamily="34" charset="0"/>
                <a:ea typeface="Arial Unicode MS" pitchFamily="34" charset="-128"/>
                <a:cs typeface="Arial Unicode MS" pitchFamily="34" charset="-128"/>
              </a:rPr>
              <a:t>650,000 translations / 177 million translated words in 2019</a:t>
            </a:r>
          </a:p>
          <a:p>
            <a:pPr eaLnBrk="1" hangingPunct="1">
              <a:defRPr/>
            </a:pPr>
            <a:r>
              <a:rPr lang="en-US" altLang="en-US" sz="2200" dirty="0">
                <a:latin typeface="Franklin Gothic Book" pitchFamily="34" charset="0"/>
                <a:ea typeface="Arial Unicode MS" pitchFamily="34" charset="-128"/>
                <a:cs typeface="Arial Unicode MS" pitchFamily="34" charset="-128"/>
              </a:rPr>
              <a:t>In-house translators + outsourcing</a:t>
            </a:r>
          </a:p>
          <a:p>
            <a:pPr eaLnBrk="1" hangingPunct="1">
              <a:defRPr/>
            </a:pPr>
            <a:r>
              <a:rPr lang="en-US" altLang="en-US" sz="2200" dirty="0">
                <a:latin typeface="Franklin Gothic Book" pitchFamily="34" charset="0"/>
                <a:ea typeface="Arial Unicode MS" pitchFamily="34" charset="-128"/>
                <a:cs typeface="Arial Unicode MS" pitchFamily="34" charset="-128"/>
              </a:rPr>
              <a:t>CAT tools</a:t>
            </a:r>
          </a:p>
          <a:p>
            <a:pPr eaLnBrk="1" hangingPunct="1">
              <a:defRPr/>
            </a:pPr>
            <a:r>
              <a:rPr lang="en-US" altLang="en-US" sz="2200" dirty="0">
                <a:latin typeface="Franklin Gothic Book" pitchFamily="34" charset="0"/>
                <a:ea typeface="Arial Unicode MS" pitchFamily="34" charset="-128"/>
                <a:cs typeface="Arial Unicode MS" pitchFamily="34" charset="-128"/>
              </a:rPr>
              <a:t>AND: Terminology work</a:t>
            </a:r>
          </a:p>
          <a:p>
            <a:pPr marL="0" indent="0">
              <a:buFontTx/>
              <a:buNone/>
              <a:defRPr/>
            </a:pP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 y="2562000"/>
            <a:ext cx="3857624" cy="165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1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ea typeface="Dotum" pitchFamily="34" charset="-127"/>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ea typeface="Dotum" pitchFamily="34" charset="-127"/>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keanos">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0</TotalTime>
  <Words>1763</Words>
  <Application>Microsoft Office PowerPoint</Application>
  <PresentationFormat>Bildschirmpräsentation (4:3)</PresentationFormat>
  <Paragraphs>269</Paragraphs>
  <Slides>24</Slides>
  <Notes>21</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24</vt:i4>
      </vt:variant>
    </vt:vector>
  </HeadingPairs>
  <TitlesOfParts>
    <vt:vector size="37" baseType="lpstr">
      <vt:lpstr>Dotum</vt:lpstr>
      <vt:lpstr>Arial</vt:lpstr>
      <vt:lpstr>Bookman Old Style</vt:lpstr>
      <vt:lpstr>Calibri</vt:lpstr>
      <vt:lpstr>Courier New</vt:lpstr>
      <vt:lpstr>Franklin Gothic Book</vt:lpstr>
      <vt:lpstr>Gill Sans MT</vt:lpstr>
      <vt:lpstr>Microsoft Sans Serif</vt:lpstr>
      <vt:lpstr>Times New Roman</vt:lpstr>
      <vt:lpstr>Wingdings</vt:lpstr>
      <vt:lpstr>Wingdings 3</vt:lpstr>
      <vt:lpstr>template_english</vt:lpstr>
      <vt:lpstr>Okeanos</vt:lpstr>
      <vt:lpstr>TSS 2020</vt:lpstr>
      <vt:lpstr>PowerPoint-Präsentation</vt:lpstr>
      <vt:lpstr>Outline</vt:lpstr>
      <vt:lpstr>World Intellectual Property Organization (WIPO)</vt:lpstr>
      <vt:lpstr>Patent Cooperation Treaty (PCT)</vt:lpstr>
      <vt:lpstr>PowerPoint-Präsentation</vt:lpstr>
      <vt:lpstr>Learn more: WIPO Academy</vt:lpstr>
      <vt:lpstr>Translation and Interpreting at WIPO</vt:lpstr>
      <vt:lpstr>PCT Translation Division</vt:lpstr>
      <vt:lpstr>What is Terminology </vt:lpstr>
      <vt:lpstr>Example </vt:lpstr>
      <vt:lpstr>Lexicography vs. Terminology</vt:lpstr>
      <vt:lpstr>PowerPoint-Präsentation</vt:lpstr>
      <vt:lpstr>Special language in patents (1)</vt:lpstr>
      <vt:lpstr>Special language in patents (2)</vt:lpstr>
      <vt:lpstr>PCT Terminology Work: What is it for?</vt:lpstr>
      <vt:lpstr>WIPO Pearl: Key features</vt:lpstr>
      <vt:lpstr>WIPO Pearl: Additional features</vt:lpstr>
      <vt:lpstr>WIPO Pearl: Users</vt:lpstr>
      <vt:lpstr>WIPO Pearl: Examples of users</vt:lpstr>
      <vt:lpstr>WIPO Pearl: Collaborations</vt:lpstr>
      <vt:lpstr>Terminology collaboration with Universities</vt:lpstr>
      <vt:lpstr>WIPO-PCT Fellowship Program</vt:lpstr>
      <vt:lpstr>Terminology is good for you! geoff.westgate@wipo.int cristina.valentini@wipo.int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VALENTINI Cristina</dc:creator>
  <cp:keywords>FOR OFFICIAL USE ONLY</cp:keywords>
  <cp:lastModifiedBy>Gabriele Sauberer</cp:lastModifiedBy>
  <cp:revision>995</cp:revision>
  <cp:lastPrinted>2015-12-10T14:23:20Z</cp:lastPrinted>
  <dcterms:created xsi:type="dcterms:W3CDTF">2015-08-25T10:55:41Z</dcterms:created>
  <dcterms:modified xsi:type="dcterms:W3CDTF">2020-07-03T13:03:00Z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1a47b76a-aab0-4243-9c75-730600db32a0</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