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7"/>
  </p:notesMasterIdLst>
  <p:handoutMasterIdLst>
    <p:handoutMasterId r:id="rId28"/>
  </p:handoutMasterIdLst>
  <p:sldIdLst>
    <p:sldId id="609" r:id="rId3"/>
    <p:sldId id="542" r:id="rId4"/>
    <p:sldId id="512" r:id="rId5"/>
    <p:sldId id="490" r:id="rId6"/>
    <p:sldId id="519" r:id="rId7"/>
    <p:sldId id="589" r:id="rId8"/>
    <p:sldId id="590" r:id="rId9"/>
    <p:sldId id="576" r:id="rId10"/>
    <p:sldId id="592" r:id="rId11"/>
    <p:sldId id="594" r:id="rId12"/>
    <p:sldId id="595" r:id="rId13"/>
    <p:sldId id="596" r:id="rId14"/>
    <p:sldId id="597" r:id="rId15"/>
    <p:sldId id="598" r:id="rId16"/>
    <p:sldId id="599" r:id="rId17"/>
    <p:sldId id="563" r:id="rId18"/>
    <p:sldId id="564" r:id="rId19"/>
    <p:sldId id="601" r:id="rId20"/>
    <p:sldId id="566" r:id="rId21"/>
    <p:sldId id="602" r:id="rId22"/>
    <p:sldId id="603" r:id="rId23"/>
    <p:sldId id="604" r:id="rId24"/>
    <p:sldId id="605" r:id="rId25"/>
    <p:sldId id="608" r:id="rId26"/>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4" autoAdjust="0"/>
    <p:restoredTop sz="78878" autoAdjust="0"/>
  </p:normalViewPr>
  <p:slideViewPr>
    <p:cSldViewPr>
      <p:cViewPr varScale="1">
        <p:scale>
          <a:sx n="64" d="100"/>
          <a:sy n="64" d="100"/>
        </p:scale>
        <p:origin x="1454" y="20"/>
      </p:cViewPr>
      <p:guideLst>
        <p:guide orient="horz" pos="2160"/>
        <p:guide pos="2880"/>
      </p:guideLst>
    </p:cSldViewPr>
  </p:slideViewPr>
  <p:outlineViewPr>
    <p:cViewPr>
      <p:scale>
        <a:sx n="33" d="100"/>
        <a:sy n="33" d="100"/>
      </p:scale>
      <p:origin x="36" y="2382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CE47923-C551-465D-908C-CB46D67CCAFB}" type="datetimeFigureOut">
              <a:rPr lang="en-US" smtClean="0"/>
              <a:t>7/3/2020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0A76F91-B386-40A6-B6AE-F10195B3A186}" type="slidenum">
              <a:rPr lang="en-US" smtClean="0"/>
              <a:t>‹Nr.›</a:t>
            </a:fld>
            <a:endParaRPr lang="en-US"/>
          </a:p>
        </p:txBody>
      </p:sp>
    </p:spTree>
    <p:extLst>
      <p:ext uri="{BB962C8B-B14F-4D97-AF65-F5344CB8AC3E}">
        <p14:creationId xmlns:p14="http://schemas.microsoft.com/office/powerpoint/2010/main" val="98621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0AAE70-7003-41E6-AB25-C9484D7F5C6F}" type="datetimeFigureOut">
              <a:rPr lang="en-US" smtClean="0"/>
              <a:t>7/3/2020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608A4B-92B0-4E28-9309-2869489C1C19}" type="slidenum">
              <a:rPr lang="en-US" smtClean="0"/>
              <a:t>‹Nr.›</a:t>
            </a:fld>
            <a:endParaRPr lang="en-US"/>
          </a:p>
        </p:txBody>
      </p:sp>
    </p:spTree>
    <p:extLst>
      <p:ext uri="{BB962C8B-B14F-4D97-AF65-F5344CB8AC3E}">
        <p14:creationId xmlns:p14="http://schemas.microsoft.com/office/powerpoint/2010/main" val="71255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2</a:t>
            </a:fld>
            <a:endParaRPr lang="en-US" dirty="0"/>
          </a:p>
        </p:txBody>
      </p:sp>
    </p:spTree>
    <p:extLst>
      <p:ext uri="{BB962C8B-B14F-4D97-AF65-F5344CB8AC3E}">
        <p14:creationId xmlns:p14="http://schemas.microsoft.com/office/powerpoint/2010/main" val="228195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08A4B-92B0-4E28-9309-2869489C1C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861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12</a:t>
            </a:fld>
            <a:endParaRPr lang="en-US"/>
          </a:p>
        </p:txBody>
      </p:sp>
    </p:spTree>
    <p:extLst>
      <p:ext uri="{BB962C8B-B14F-4D97-AF65-F5344CB8AC3E}">
        <p14:creationId xmlns:p14="http://schemas.microsoft.com/office/powerpoint/2010/main" val="268097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13</a:t>
            </a:fld>
            <a:endParaRPr lang="en-US"/>
          </a:p>
        </p:txBody>
      </p:sp>
    </p:spTree>
    <p:extLst>
      <p:ext uri="{BB962C8B-B14F-4D97-AF65-F5344CB8AC3E}">
        <p14:creationId xmlns:p14="http://schemas.microsoft.com/office/powerpoint/2010/main" val="312539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14</a:t>
            </a:fld>
            <a:endParaRPr lang="en-US"/>
          </a:p>
        </p:txBody>
      </p:sp>
    </p:spTree>
    <p:extLst>
      <p:ext uri="{BB962C8B-B14F-4D97-AF65-F5344CB8AC3E}">
        <p14:creationId xmlns:p14="http://schemas.microsoft.com/office/powerpoint/2010/main" val="4043442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15</a:t>
            </a:fld>
            <a:endParaRPr lang="en-US"/>
          </a:p>
        </p:txBody>
      </p:sp>
    </p:spTree>
    <p:extLst>
      <p:ext uri="{BB962C8B-B14F-4D97-AF65-F5344CB8AC3E}">
        <p14:creationId xmlns:p14="http://schemas.microsoft.com/office/powerpoint/2010/main" val="20167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608A4B-92B0-4E28-9309-2869489C1C19}" type="slidenum">
              <a:rPr lang="en-US" smtClean="0"/>
              <a:t>18</a:t>
            </a:fld>
            <a:endParaRPr lang="en-US"/>
          </a:p>
        </p:txBody>
      </p:sp>
    </p:spTree>
    <p:extLst>
      <p:ext uri="{BB962C8B-B14F-4D97-AF65-F5344CB8AC3E}">
        <p14:creationId xmlns:p14="http://schemas.microsoft.com/office/powerpoint/2010/main" val="377594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20</a:t>
            </a:fld>
            <a:endParaRPr lang="en-US"/>
          </a:p>
        </p:txBody>
      </p:sp>
    </p:spTree>
    <p:extLst>
      <p:ext uri="{BB962C8B-B14F-4D97-AF65-F5344CB8AC3E}">
        <p14:creationId xmlns:p14="http://schemas.microsoft.com/office/powerpoint/2010/main" val="283143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1608A4B-92B0-4E28-9309-2869489C1C19}" type="slidenum">
              <a:rPr lang="en-US" smtClean="0"/>
              <a:t>21</a:t>
            </a:fld>
            <a:endParaRPr lang="en-US"/>
          </a:p>
        </p:txBody>
      </p:sp>
    </p:spTree>
    <p:extLst>
      <p:ext uri="{BB962C8B-B14F-4D97-AF65-F5344CB8AC3E}">
        <p14:creationId xmlns:p14="http://schemas.microsoft.com/office/powerpoint/2010/main" val="346208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608A4B-92B0-4E28-9309-2869489C1C19}" type="slidenum">
              <a:rPr lang="en-US" smtClean="0"/>
              <a:t>22</a:t>
            </a:fld>
            <a:endParaRPr lang="en-US"/>
          </a:p>
        </p:txBody>
      </p:sp>
    </p:spTree>
    <p:extLst>
      <p:ext uri="{BB962C8B-B14F-4D97-AF65-F5344CB8AC3E}">
        <p14:creationId xmlns:p14="http://schemas.microsoft.com/office/powerpoint/2010/main" val="3005580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1608A4B-92B0-4E28-9309-2869489C1C19}" type="slidenum">
              <a:rPr lang="en-US" smtClean="0"/>
              <a:t>23</a:t>
            </a:fld>
            <a:endParaRPr lang="en-US"/>
          </a:p>
        </p:txBody>
      </p:sp>
    </p:spTree>
    <p:extLst>
      <p:ext uri="{BB962C8B-B14F-4D97-AF65-F5344CB8AC3E}">
        <p14:creationId xmlns:p14="http://schemas.microsoft.com/office/powerpoint/2010/main" val="108248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3</a:t>
            </a:fld>
            <a:endParaRPr lang="en-US"/>
          </a:p>
        </p:txBody>
      </p:sp>
    </p:spTree>
    <p:extLst>
      <p:ext uri="{BB962C8B-B14F-4D97-AF65-F5344CB8AC3E}">
        <p14:creationId xmlns:p14="http://schemas.microsoft.com/office/powerpoint/2010/main" val="135520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4</a:t>
            </a:fld>
            <a:endParaRPr lang="en-US"/>
          </a:p>
        </p:txBody>
      </p:sp>
    </p:spTree>
    <p:extLst>
      <p:ext uri="{BB962C8B-B14F-4D97-AF65-F5344CB8AC3E}">
        <p14:creationId xmlns:p14="http://schemas.microsoft.com/office/powerpoint/2010/main" val="135520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5</a:t>
            </a:fld>
            <a:endParaRPr lang="en-US"/>
          </a:p>
        </p:txBody>
      </p:sp>
    </p:spTree>
    <p:extLst>
      <p:ext uri="{BB962C8B-B14F-4D97-AF65-F5344CB8AC3E}">
        <p14:creationId xmlns:p14="http://schemas.microsoft.com/office/powerpoint/2010/main" val="135520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6</a:t>
            </a:fld>
            <a:endParaRPr lang="en-US"/>
          </a:p>
        </p:txBody>
      </p:sp>
    </p:spTree>
    <p:extLst>
      <p:ext uri="{BB962C8B-B14F-4D97-AF65-F5344CB8AC3E}">
        <p14:creationId xmlns:p14="http://schemas.microsoft.com/office/powerpoint/2010/main" val="66688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7</a:t>
            </a:fld>
            <a:endParaRPr lang="en-US"/>
          </a:p>
        </p:txBody>
      </p:sp>
    </p:spTree>
    <p:extLst>
      <p:ext uri="{BB962C8B-B14F-4D97-AF65-F5344CB8AC3E}">
        <p14:creationId xmlns:p14="http://schemas.microsoft.com/office/powerpoint/2010/main" val="384609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8</a:t>
            </a:fld>
            <a:endParaRPr lang="en-US"/>
          </a:p>
        </p:txBody>
      </p:sp>
    </p:spTree>
    <p:extLst>
      <p:ext uri="{BB962C8B-B14F-4D97-AF65-F5344CB8AC3E}">
        <p14:creationId xmlns:p14="http://schemas.microsoft.com/office/powerpoint/2010/main" val="95275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9</a:t>
            </a:fld>
            <a:endParaRPr lang="en-US"/>
          </a:p>
        </p:txBody>
      </p:sp>
    </p:spTree>
    <p:extLst>
      <p:ext uri="{BB962C8B-B14F-4D97-AF65-F5344CB8AC3E}">
        <p14:creationId xmlns:p14="http://schemas.microsoft.com/office/powerpoint/2010/main" val="82807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10</a:t>
            </a:fld>
            <a:endParaRPr lang="en-US"/>
          </a:p>
        </p:txBody>
      </p:sp>
    </p:spTree>
    <p:extLst>
      <p:ext uri="{BB962C8B-B14F-4D97-AF65-F5344CB8AC3E}">
        <p14:creationId xmlns:p14="http://schemas.microsoft.com/office/powerpoint/2010/main" val="1015708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Master" Target="../slideMasters/slideMaster2.xml"/><Relationship Id="rId1" Type="http://schemas.openxmlformats.org/officeDocument/2006/relationships/themeOverride" Target="../theme/themeOverride1.xml"/><Relationship Id="rId6" Type="http://schemas.openxmlformats.org/officeDocument/2006/relationships/image" Target="../media/image8.gif"/><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34422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2375858-AC89-4D5E-9BE3-8B15C5B1ACC0}"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182166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182E505-FCCD-49CA-AFB0-B8AD43C81CF1}"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19035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773238"/>
            <a:ext cx="8229600" cy="4352925"/>
          </a:xfrm>
        </p:spPr>
        <p:txBody>
          <a:bodyPr/>
          <a:lstStyle/>
          <a:p>
            <a:endParaRPr lang="en-US"/>
          </a:p>
        </p:txBody>
      </p:sp>
      <p:sp>
        <p:nvSpPr>
          <p:cNvPr id="4" name="Slide Number Placeholder 3"/>
          <p:cNvSpPr>
            <a:spLocks noGrp="1"/>
          </p:cNvSpPr>
          <p:nvPr>
            <p:ph type="sldNum" sz="quarter" idx="10"/>
          </p:nvPr>
        </p:nvSpPr>
        <p:spPr>
          <a:xfrm>
            <a:off x="7010400" y="0"/>
            <a:ext cx="2133600" cy="476250"/>
          </a:xfrm>
        </p:spPr>
        <p:txBody>
          <a:bodyPr/>
          <a:lstStyle>
            <a:lvl1pPr>
              <a:defRPr/>
            </a:lvl1pPr>
          </a:lstStyle>
          <a:p>
            <a:fld id="{4B9166F4-37CB-4657-835D-597CEE886E13}"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137707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69D8DD4C-0159-4035-966E-3A48D1C767E5}"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427191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eck 3"/>
          <p:cNvSpPr/>
          <p:nvPr/>
        </p:nvSpPr>
        <p:spPr>
          <a:xfrm>
            <a:off x="904875" y="3648077"/>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hteck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hteck 5"/>
          <p:cNvSpPr/>
          <p:nvPr/>
        </p:nvSpPr>
        <p:spPr>
          <a:xfrm>
            <a:off x="904875" y="3648077"/>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hteck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8" name="Titel 7"/>
          <p:cNvSpPr>
            <a:spLocks noGrp="1"/>
          </p:cNvSpPr>
          <p:nvPr>
            <p:ph type="ctrTitle"/>
          </p:nvPr>
        </p:nvSpPr>
        <p:spPr>
          <a:xfrm>
            <a:off x="1219200" y="3886200"/>
            <a:ext cx="6858000" cy="990600"/>
          </a:xfrm>
        </p:spPr>
        <p:txBody>
          <a:bodyPr anchor="t"/>
          <a:lstStyle>
            <a:lvl1pPr algn="r">
              <a:defRPr sz="3000">
                <a:solidFill>
                  <a:schemeClr val="tx1"/>
                </a:solidFill>
              </a:defRPr>
            </a:lvl1pPr>
          </a:lstStyle>
          <a:p>
            <a:r>
              <a:rPr lang="de-DE" dirty="0"/>
              <a:t>Mastertitelformat bearbeiten</a:t>
            </a:r>
            <a:endParaRPr lang="en-US" dirty="0"/>
          </a:p>
        </p:txBody>
      </p:sp>
      <p:sp>
        <p:nvSpPr>
          <p:cNvPr id="9" name="Untertitel 8"/>
          <p:cNvSpPr>
            <a:spLocks noGrp="1"/>
          </p:cNvSpPr>
          <p:nvPr>
            <p:ph type="subTitle" idx="1"/>
          </p:nvPr>
        </p:nvSpPr>
        <p:spPr>
          <a:xfrm>
            <a:off x="1219200" y="5124450"/>
            <a:ext cx="6858000" cy="533400"/>
          </a:xfrm>
        </p:spPr>
        <p:txBody>
          <a:bodyPr/>
          <a:lstStyle>
            <a:lvl1pPr marL="0" indent="0" algn="r">
              <a:buNone/>
              <a:defRPr sz="2100">
                <a:solidFill>
                  <a:schemeClr val="tx2"/>
                </a:solidFill>
                <a:latin typeface="Arial" panose="020B0604020202020204" pitchFamily="34" charset="0"/>
                <a:ea typeface="+mj-ea"/>
                <a:cs typeface="Arial" panose="020B0604020202020204" pitchFamily="34"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de-DE" dirty="0"/>
              <a:t>Master-Untertitelformat bearbeiten</a:t>
            </a:r>
            <a:endParaRPr lang="en-US" dirty="0"/>
          </a:p>
        </p:txBody>
      </p:sp>
      <p:sp>
        <p:nvSpPr>
          <p:cNvPr id="10" name="Datumsplatzhalter 27"/>
          <p:cNvSpPr>
            <a:spLocks noGrp="1"/>
          </p:cNvSpPr>
          <p:nvPr>
            <p:ph type="dt" sz="half" idx="10"/>
          </p:nvPr>
        </p:nvSpPr>
        <p:spPr>
          <a:xfrm>
            <a:off x="6400800" y="6354763"/>
            <a:ext cx="2286000" cy="366712"/>
          </a:xfrm>
        </p:spPr>
        <p:txBody>
          <a:bodyPr/>
          <a:lstStyle>
            <a:lvl1pPr>
              <a:defRPr sz="1050"/>
            </a:lvl1pPr>
          </a:lstStyle>
          <a:p>
            <a:r>
              <a:rPr lang="en-US" dirty="0"/>
              <a:t>1-4 July 2020</a:t>
            </a:r>
          </a:p>
        </p:txBody>
      </p:sp>
      <p:sp>
        <p:nvSpPr>
          <p:cNvPr id="11" name="Fußzeilenplatzhalter 16"/>
          <p:cNvSpPr>
            <a:spLocks noGrp="1"/>
          </p:cNvSpPr>
          <p:nvPr>
            <p:ph type="ftr" sz="quarter" idx="11"/>
          </p:nvPr>
        </p:nvSpPr>
        <p:spPr>
          <a:xfrm>
            <a:off x="2898775" y="6354763"/>
            <a:ext cx="3475038" cy="366712"/>
          </a:xfrm>
        </p:spPr>
        <p:txBody>
          <a:bodyPr/>
          <a:lstStyle>
            <a:lvl1pPr>
              <a:defRPr/>
            </a:lvl1pPr>
          </a:lstStyle>
          <a:p>
            <a:r>
              <a:rPr lang="en-US" dirty="0"/>
              <a:t>TSS 2020 ONLINE</a:t>
            </a:r>
          </a:p>
        </p:txBody>
      </p:sp>
      <p:sp>
        <p:nvSpPr>
          <p:cNvPr id="12" name="Foliennummernplatzhalter 28"/>
          <p:cNvSpPr>
            <a:spLocks noGrp="1"/>
          </p:cNvSpPr>
          <p:nvPr>
            <p:ph type="sldNum" sz="quarter" idx="12"/>
          </p:nvPr>
        </p:nvSpPr>
        <p:spPr>
          <a:xfrm>
            <a:off x="1216025" y="6354763"/>
            <a:ext cx="1219200" cy="366712"/>
          </a:xfrm>
        </p:spPr>
        <p:txBody>
          <a:bodyPr/>
          <a:lstStyle>
            <a:lvl1pPr>
              <a:defRPr/>
            </a:lvl1pPr>
          </a:lstStyle>
          <a:p>
            <a:fld id="{3A98EE3D-8CD1-4C3F-BD1C-C98C9596463C}" type="slidenum">
              <a:rPr lang="en-US" smtClean="0"/>
              <a:t>‹Nr.›</a:t>
            </a:fld>
            <a:endParaRPr lang="en-US" dirty="0"/>
          </a:p>
        </p:txBody>
      </p:sp>
      <p:pic>
        <p:nvPicPr>
          <p:cNvPr id="13" name="Grafik 12" descr="Ein Bild, das Zeichnung enthält.&#10;&#10;Automatisch generierte Beschreibung">
            <a:extLst>
              <a:ext uri="{FF2B5EF4-FFF2-40B4-BE49-F238E27FC236}">
                <a16:creationId xmlns:a16="http://schemas.microsoft.com/office/drawing/2014/main" id="{CCC3AE7F-9E9F-4F3D-B989-7B0F5C4243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456" y="808542"/>
            <a:ext cx="1566463" cy="723747"/>
          </a:xfrm>
          <a:prstGeom prst="rect">
            <a:avLst/>
          </a:prstGeom>
        </p:spPr>
      </p:pic>
      <p:pic>
        <p:nvPicPr>
          <p:cNvPr id="14" name="Grafik 13" descr="Ein Bild, das Zeichnung enthält.&#10;&#10;Automatisch generierte Beschreibung">
            <a:extLst>
              <a:ext uri="{FF2B5EF4-FFF2-40B4-BE49-F238E27FC236}">
                <a16:creationId xmlns:a16="http://schemas.microsoft.com/office/drawing/2014/main" id="{FCFB6283-AF22-459A-9CAB-A7F5B71BD3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226" y="290483"/>
            <a:ext cx="1497316" cy="1480190"/>
          </a:xfrm>
          <a:prstGeom prst="rect">
            <a:avLst/>
          </a:prstGeom>
        </p:spPr>
      </p:pic>
      <p:pic>
        <p:nvPicPr>
          <p:cNvPr id="15" name="Grafik 14" descr="Ein Bild, das Essen enthält.&#10;&#10;Automatisch generierte Beschreibung">
            <a:extLst>
              <a:ext uri="{FF2B5EF4-FFF2-40B4-BE49-F238E27FC236}">
                <a16:creationId xmlns:a16="http://schemas.microsoft.com/office/drawing/2014/main" id="{BC3D7FFA-93E2-48D8-BFEC-4D13749EB5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259516"/>
            <a:ext cx="1133884" cy="1480190"/>
          </a:xfrm>
          <a:prstGeom prst="rect">
            <a:avLst/>
          </a:prstGeom>
        </p:spPr>
      </p:pic>
      <p:pic>
        <p:nvPicPr>
          <p:cNvPr id="16" name="Grafik 15">
            <a:extLst>
              <a:ext uri="{FF2B5EF4-FFF2-40B4-BE49-F238E27FC236}">
                <a16:creationId xmlns:a16="http://schemas.microsoft.com/office/drawing/2014/main" id="{2F9ECBB6-F5A1-446D-A5F7-E60C6A7DB6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94206" y="570159"/>
            <a:ext cx="2025869" cy="1200515"/>
          </a:xfrm>
          <a:prstGeom prst="rect">
            <a:avLst/>
          </a:prstGeom>
        </p:spPr>
      </p:pic>
    </p:spTree>
    <p:extLst>
      <p:ext uri="{BB962C8B-B14F-4D97-AF65-F5344CB8AC3E}">
        <p14:creationId xmlns:p14="http://schemas.microsoft.com/office/powerpoint/2010/main" val="284432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solidFill>
                  <a:srgbClr val="C00000"/>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Inhaltsplatzhalter 7"/>
          <p:cNvSpPr>
            <a:spLocks noGrp="1"/>
          </p:cNvSpPr>
          <p:nvPr>
            <p:ph sz="quarter" idx="1"/>
          </p:nvPr>
        </p:nvSpPr>
        <p:spPr>
          <a:xfrm>
            <a:off x="457200" y="1219200"/>
            <a:ext cx="8229600" cy="4937760"/>
          </a:xfrm>
        </p:spPr>
        <p:txBody>
          <a:bodyPr/>
          <a:lstStyle>
            <a:lvl1pPr>
              <a:defRPr sz="27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100">
                <a:latin typeface="Arial" panose="020B0604020202020204" pitchFamily="34" charset="0"/>
                <a:cs typeface="Arial" panose="020B0604020202020204" pitchFamily="34" charset="0"/>
              </a:defRPr>
            </a:lvl3pPr>
          </a:lstStyle>
          <a:p>
            <a:pPr lvl="0"/>
            <a:r>
              <a:rPr lang="de-DE" dirty="0"/>
              <a:t>Mastertextformat bearbeiten</a:t>
            </a:r>
          </a:p>
          <a:p>
            <a:pPr lvl="1"/>
            <a:r>
              <a:rPr lang="de-DE" dirty="0"/>
              <a:t>Zweite Ebene</a:t>
            </a:r>
          </a:p>
          <a:p>
            <a:pPr lvl="2"/>
            <a:r>
              <a:rPr lang="de-DE" dirty="0"/>
              <a:t>Dritte Ebene</a:t>
            </a:r>
          </a:p>
        </p:txBody>
      </p:sp>
      <p:sp>
        <p:nvSpPr>
          <p:cNvPr id="4" name="Datumsplatzhalter 13"/>
          <p:cNvSpPr>
            <a:spLocks noGrp="1"/>
          </p:cNvSpPr>
          <p:nvPr>
            <p:ph type="dt" sz="half" idx="10"/>
          </p:nvPr>
        </p:nvSpPr>
        <p:spPr/>
        <p:txBody>
          <a:bodyPr/>
          <a:lstStyle>
            <a:lvl1pPr algn="r">
              <a:defRPr>
                <a:solidFill>
                  <a:srgbClr val="002060"/>
                </a:solidFill>
              </a:defRPr>
            </a:lvl1pPr>
          </a:lstStyle>
          <a:p>
            <a:r>
              <a:rPr lang="en-US" dirty="0"/>
              <a:t>1-4 July 2020</a:t>
            </a:r>
          </a:p>
        </p:txBody>
      </p:sp>
      <p:sp>
        <p:nvSpPr>
          <p:cNvPr id="5" name="Fußzeilenplatzhalter 2"/>
          <p:cNvSpPr>
            <a:spLocks noGrp="1"/>
          </p:cNvSpPr>
          <p:nvPr>
            <p:ph type="ftr" sz="quarter" idx="11"/>
          </p:nvPr>
        </p:nvSpPr>
        <p:spPr/>
        <p:txBody>
          <a:bodyPr/>
          <a:lstStyle>
            <a:lvl1pPr algn="ctr">
              <a:defRPr>
                <a:solidFill>
                  <a:srgbClr val="C00000"/>
                </a:solidFill>
              </a:defRPr>
            </a:lvl1pPr>
          </a:lstStyle>
          <a:p>
            <a:r>
              <a:rPr lang="en-US" dirty="0"/>
              <a:t>TSS 2020 ONLINE</a:t>
            </a:r>
          </a:p>
        </p:txBody>
      </p:sp>
      <p:sp>
        <p:nvSpPr>
          <p:cNvPr id="6" name="Foliennummernplatzhalter 22"/>
          <p:cNvSpPr>
            <a:spLocks noGrp="1"/>
          </p:cNvSpPr>
          <p:nvPr>
            <p:ph type="sldNum" sz="quarter" idx="12"/>
          </p:nvPr>
        </p:nvSpPr>
        <p:spPr/>
        <p:txBody>
          <a:bodyPr/>
          <a:lstStyle>
            <a:lvl1pPr>
              <a:defRPr>
                <a:solidFill>
                  <a:srgbClr val="002060"/>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334392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solidFill>
          <a:schemeClr val="bg2"/>
        </a:solidFill>
        <a:effectLst/>
      </p:bgPr>
    </p:bg>
    <p:spTree>
      <p:nvGrpSpPr>
        <p:cNvPr id="1" name=""/>
        <p:cNvGrpSpPr/>
        <p:nvPr/>
      </p:nvGrpSpPr>
      <p:grpSpPr>
        <a:xfrm>
          <a:off x="0" y="0"/>
          <a:ext cx="0" cy="0"/>
          <a:chOff x="0" y="0"/>
          <a:chExt cx="0" cy="0"/>
        </a:xfrm>
      </p:grpSpPr>
      <p:sp>
        <p:nvSpPr>
          <p:cNvPr id="4" name="Rechteck 3"/>
          <p:cNvSpPr/>
          <p:nvPr/>
        </p:nvSpPr>
        <p:spPr>
          <a:xfrm>
            <a:off x="914400" y="2819402"/>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hteck 4"/>
          <p:cNvSpPr/>
          <p:nvPr/>
        </p:nvSpPr>
        <p:spPr>
          <a:xfrm>
            <a:off x="914400" y="2819402"/>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2" name="Titel 1"/>
          <p:cNvSpPr>
            <a:spLocks noGrp="1"/>
          </p:cNvSpPr>
          <p:nvPr>
            <p:ph type="title"/>
          </p:nvPr>
        </p:nvSpPr>
        <p:spPr>
          <a:xfrm>
            <a:off x="1219200" y="2971800"/>
            <a:ext cx="6858000" cy="1066800"/>
          </a:xfrm>
        </p:spPr>
        <p:txBody>
          <a:bodyPr anchor="t"/>
          <a:lstStyle>
            <a:lvl1pPr algn="r">
              <a:buNone/>
              <a:defRPr sz="2400" b="0" cap="none" baseline="0">
                <a:solidFill>
                  <a:schemeClr val="tx1"/>
                </a:solidFill>
              </a:defRPr>
            </a:lvl1pPr>
          </a:lstStyle>
          <a:p>
            <a:r>
              <a:rPr lang="de-DE" dirty="0"/>
              <a:t>Mastertitelformat bearbeiten</a:t>
            </a:r>
            <a:endParaRPr lang="en-US" dirty="0"/>
          </a:p>
        </p:txBody>
      </p:sp>
      <p:sp>
        <p:nvSpPr>
          <p:cNvPr id="3" name="Textplatzhalter 2"/>
          <p:cNvSpPr>
            <a:spLocks noGrp="1"/>
          </p:cNvSpPr>
          <p:nvPr>
            <p:ph type="body" idx="1"/>
          </p:nvPr>
        </p:nvSpPr>
        <p:spPr>
          <a:xfrm>
            <a:off x="1295400" y="4267200"/>
            <a:ext cx="6781800" cy="1143000"/>
          </a:xfrm>
        </p:spPr>
        <p:txBody>
          <a:bodyPr/>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de-DE"/>
              <a:t>Mastertextformat bearbeiten</a:t>
            </a:r>
          </a:p>
        </p:txBody>
      </p:sp>
      <p:sp>
        <p:nvSpPr>
          <p:cNvPr id="6" name="Datumsplatzhalter 3"/>
          <p:cNvSpPr>
            <a:spLocks noGrp="1"/>
          </p:cNvSpPr>
          <p:nvPr>
            <p:ph type="dt" sz="half" idx="10"/>
          </p:nvPr>
        </p:nvSpPr>
        <p:spPr>
          <a:xfrm>
            <a:off x="6400800" y="6354763"/>
            <a:ext cx="2286000" cy="366712"/>
          </a:xfrm>
        </p:spPr>
        <p:txBody>
          <a:bodyPr/>
          <a:lstStyle>
            <a:lvl1pPr>
              <a:defRPr>
                <a:solidFill>
                  <a:schemeClr val="tx1"/>
                </a:solidFill>
              </a:defRPr>
            </a:lvl1pPr>
          </a:lstStyle>
          <a:p>
            <a:r>
              <a:rPr lang="en-US" dirty="0"/>
              <a:t>1-4 July 2020</a:t>
            </a:r>
          </a:p>
        </p:txBody>
      </p:sp>
      <p:sp>
        <p:nvSpPr>
          <p:cNvPr id="7" name="Fußzeilenplatzhalter 4"/>
          <p:cNvSpPr>
            <a:spLocks noGrp="1"/>
          </p:cNvSpPr>
          <p:nvPr>
            <p:ph type="ftr" sz="quarter" idx="11"/>
          </p:nvPr>
        </p:nvSpPr>
        <p:spPr>
          <a:xfrm>
            <a:off x="2898775" y="6354763"/>
            <a:ext cx="3475038" cy="366712"/>
          </a:xfrm>
        </p:spPr>
        <p:txBody>
          <a:bodyPr/>
          <a:lstStyle>
            <a:lvl1pPr>
              <a:defRPr>
                <a:solidFill>
                  <a:schemeClr val="tx1"/>
                </a:solidFill>
              </a:defRPr>
            </a:lvl1pPr>
          </a:lstStyle>
          <a:p>
            <a:r>
              <a:rPr lang="en-US" dirty="0"/>
              <a:t>TSS 2020 ONLINE</a:t>
            </a:r>
          </a:p>
        </p:txBody>
      </p:sp>
      <p:sp>
        <p:nvSpPr>
          <p:cNvPr id="8" name="Foliennummernplatzhalter 5"/>
          <p:cNvSpPr>
            <a:spLocks noGrp="1"/>
          </p:cNvSpPr>
          <p:nvPr>
            <p:ph type="sldNum" sz="quarter" idx="12"/>
          </p:nvPr>
        </p:nvSpPr>
        <p:spPr>
          <a:xfrm>
            <a:off x="1069976" y="6354763"/>
            <a:ext cx="1520825" cy="366712"/>
          </a:xfrm>
        </p:spPr>
        <p:txBody>
          <a:bodyPr/>
          <a:lstStyle>
            <a:lvl1pPr>
              <a:defRPr/>
            </a:lvl1pPr>
          </a:lstStyle>
          <a:p>
            <a:fld id="{3A98EE3D-8CD1-4C3F-BD1C-C98C9596463C}" type="slidenum">
              <a:rPr lang="en-US" smtClean="0"/>
              <a:t>‹Nr.›</a:t>
            </a:fld>
            <a:endParaRPr lang="en-US" dirty="0"/>
          </a:p>
        </p:txBody>
      </p:sp>
      <p:pic>
        <p:nvPicPr>
          <p:cNvPr id="9" name="Grafik 8" descr="Ein Bild, das Zeichnung enthält.&#10;&#10;Automatisch generierte Beschreibung">
            <a:extLst>
              <a:ext uri="{FF2B5EF4-FFF2-40B4-BE49-F238E27FC236}">
                <a16:creationId xmlns:a16="http://schemas.microsoft.com/office/drawing/2014/main" id="{8F3EF425-AED8-4360-9860-99346C6F58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88" y="512726"/>
            <a:ext cx="2175945" cy="1005344"/>
          </a:xfrm>
          <a:prstGeom prst="rect">
            <a:avLst/>
          </a:prstGeom>
        </p:spPr>
      </p:pic>
      <p:pic>
        <p:nvPicPr>
          <p:cNvPr id="10" name="Grafik 9" descr="Ein Bild, das Zeichnung enthält.&#10;&#10;Automatisch generierte Beschreibung">
            <a:extLst>
              <a:ext uri="{FF2B5EF4-FFF2-40B4-BE49-F238E27FC236}">
                <a16:creationId xmlns:a16="http://schemas.microsoft.com/office/drawing/2014/main" id="{061570EC-C36C-45D8-A58C-E59416B105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78960" y="279153"/>
            <a:ext cx="1493870" cy="1476783"/>
          </a:xfrm>
          <a:prstGeom prst="rect">
            <a:avLst/>
          </a:prstGeom>
        </p:spPr>
      </p:pic>
      <p:pic>
        <p:nvPicPr>
          <p:cNvPr id="11" name="Grafik 10" descr="Ein Bild, das Essen enthält.&#10;&#10;Automatisch generierte Beschreibung">
            <a:extLst>
              <a:ext uri="{FF2B5EF4-FFF2-40B4-BE49-F238E27FC236}">
                <a16:creationId xmlns:a16="http://schemas.microsoft.com/office/drawing/2014/main" id="{6BC3BC2C-E18F-465C-80D3-4DFF67B72C8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06697" y="263846"/>
            <a:ext cx="1143000" cy="1492091"/>
          </a:xfrm>
          <a:prstGeom prst="rect">
            <a:avLst/>
          </a:prstGeom>
        </p:spPr>
      </p:pic>
      <p:pic>
        <p:nvPicPr>
          <p:cNvPr id="12" name="Grafik 11">
            <a:extLst>
              <a:ext uri="{FF2B5EF4-FFF2-40B4-BE49-F238E27FC236}">
                <a16:creationId xmlns:a16="http://schemas.microsoft.com/office/drawing/2014/main" id="{011F9B2B-C8AB-45D3-BA2E-61E90A839B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08896" y="399971"/>
            <a:ext cx="2096085" cy="1242124"/>
          </a:xfrm>
          <a:prstGeom prst="rect">
            <a:avLst/>
          </a:prstGeom>
        </p:spPr>
      </p:pic>
    </p:spTree>
    <p:extLst>
      <p:ext uri="{BB962C8B-B14F-4D97-AF65-F5344CB8AC3E}">
        <p14:creationId xmlns:p14="http://schemas.microsoft.com/office/powerpoint/2010/main" val="26461919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lang="de-DE" dirty="0"/>
              <a:t>Mastertitelformat bearbeiten</a:t>
            </a:r>
            <a:endParaRPr lang="en-US" dirty="0"/>
          </a:p>
        </p:txBody>
      </p:sp>
      <p:sp>
        <p:nvSpPr>
          <p:cNvPr id="9" name="Inhaltsplatzhalter 8"/>
          <p:cNvSpPr>
            <a:spLocks noGrp="1"/>
          </p:cNvSpPr>
          <p:nvPr>
            <p:ph sz="quarter" idx="1"/>
          </p:nvPr>
        </p:nvSpPr>
        <p:spPr>
          <a:xfrm>
            <a:off x="457200" y="1219200"/>
            <a:ext cx="4041648" cy="4937760"/>
          </a:xfrm>
        </p:spPr>
        <p:txBody>
          <a:bodyPr/>
          <a:lstStyle/>
          <a:p>
            <a:pPr lvl="0"/>
            <a:r>
              <a:rPr lang="de-DE" dirty="0"/>
              <a:t>Mastertextformat bearbeiten</a:t>
            </a:r>
          </a:p>
          <a:p>
            <a:pPr lvl="1"/>
            <a:r>
              <a:rPr lang="de-DE" dirty="0"/>
              <a:t>Zweite Ebene</a:t>
            </a:r>
          </a:p>
          <a:p>
            <a:pPr lvl="2"/>
            <a:r>
              <a:rPr lang="de-DE" dirty="0"/>
              <a:t>Dritte Ebene</a:t>
            </a:r>
          </a:p>
        </p:txBody>
      </p:sp>
      <p:sp>
        <p:nvSpPr>
          <p:cNvPr id="11" name="Inhaltsplatzhalter 10"/>
          <p:cNvSpPr>
            <a:spLocks noGrp="1"/>
          </p:cNvSpPr>
          <p:nvPr>
            <p:ph sz="quarter" idx="2"/>
          </p:nvPr>
        </p:nvSpPr>
        <p:spPr>
          <a:xfrm>
            <a:off x="4632198" y="1216152"/>
            <a:ext cx="4041648" cy="4937760"/>
          </a:xfrm>
        </p:spPr>
        <p:txBody>
          <a:bodyPr/>
          <a:lstStyle/>
          <a:p>
            <a:pPr lvl="0"/>
            <a:r>
              <a:rPr lang="de-DE" dirty="0"/>
              <a:t>Mastertextformat bearbeiten</a:t>
            </a:r>
          </a:p>
          <a:p>
            <a:pPr lvl="1"/>
            <a:r>
              <a:rPr lang="de-DE" dirty="0"/>
              <a:t>Zweite Ebene</a:t>
            </a:r>
          </a:p>
          <a:p>
            <a:pPr lvl="2"/>
            <a:r>
              <a:rPr lang="de-DE" dirty="0"/>
              <a:t>Dritte Ebene</a:t>
            </a:r>
          </a:p>
        </p:txBody>
      </p:sp>
      <p:sp>
        <p:nvSpPr>
          <p:cNvPr id="5" name="Datumsplatzhalter 13"/>
          <p:cNvSpPr>
            <a:spLocks noGrp="1"/>
          </p:cNvSpPr>
          <p:nvPr>
            <p:ph type="dt" sz="half" idx="10"/>
          </p:nvPr>
        </p:nvSpPr>
        <p:spPr/>
        <p:txBody>
          <a:bodyPr/>
          <a:lstStyle>
            <a:lvl1pPr>
              <a:defRPr/>
            </a:lvl1pPr>
          </a:lstStyle>
          <a:p>
            <a:r>
              <a:rPr lang="en-US"/>
              <a:t>1-4 July 2020</a:t>
            </a:r>
            <a:endParaRPr lang="en-US" dirty="0"/>
          </a:p>
        </p:txBody>
      </p:sp>
      <p:sp>
        <p:nvSpPr>
          <p:cNvPr id="6" name="Fußzeilenplatzhalter 2"/>
          <p:cNvSpPr>
            <a:spLocks noGrp="1"/>
          </p:cNvSpPr>
          <p:nvPr>
            <p:ph type="ftr" sz="quarter" idx="11"/>
          </p:nvPr>
        </p:nvSpPr>
        <p:spPr/>
        <p:txBody>
          <a:bodyPr/>
          <a:lstStyle>
            <a:lvl1pPr>
              <a:defRPr/>
            </a:lvl1pPr>
          </a:lstStyle>
          <a:p>
            <a:r>
              <a:rPr lang="en-US"/>
              <a:t>TSS 2020 ONLINE</a:t>
            </a:r>
            <a:endParaRPr lang="en-US" dirty="0"/>
          </a:p>
        </p:txBody>
      </p:sp>
      <p:sp>
        <p:nvSpPr>
          <p:cNvPr id="7" name="Foliennummernplatzhalter 22"/>
          <p:cNvSpPr>
            <a:spLocks noGrp="1"/>
          </p:cNvSpPr>
          <p:nvPr>
            <p:ph type="sldNum" sz="quarter" idx="12"/>
          </p:nvPr>
        </p:nvSpPr>
        <p:spPr/>
        <p:txBody>
          <a:bodyPr/>
          <a:lstStyle>
            <a:lvl1pPr>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94922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lang="de-DE" dirty="0"/>
              <a:t>Mastertitelformat bearbeiten</a:t>
            </a:r>
            <a:endParaRPr lang="en-US" dirty="0"/>
          </a:p>
        </p:txBody>
      </p:sp>
      <p:sp>
        <p:nvSpPr>
          <p:cNvPr id="3" name="Textplatzhalter 2"/>
          <p:cNvSpPr>
            <a:spLocks noGrp="1"/>
          </p:cNvSpPr>
          <p:nvPr>
            <p:ph type="body" idx="1"/>
          </p:nvPr>
        </p:nvSpPr>
        <p:spPr>
          <a:xfrm>
            <a:off x="457200" y="1285875"/>
            <a:ext cx="4040188" cy="685800"/>
          </a:xfrm>
          <a:noFill/>
          <a:ln>
            <a:noFill/>
          </a:ln>
        </p:spPr>
        <p:txBody>
          <a:bodyPr anchor="b">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a:r>
              <a:rPr lang="de-DE"/>
              <a:t>Mastertextformat bearbeiten</a:t>
            </a:r>
          </a:p>
        </p:txBody>
      </p:sp>
      <p:sp>
        <p:nvSpPr>
          <p:cNvPr id="4" name="Textplatzhalter 3"/>
          <p:cNvSpPr>
            <a:spLocks noGrp="1"/>
          </p:cNvSpPr>
          <p:nvPr>
            <p:ph type="body" sz="half" idx="3"/>
          </p:nvPr>
        </p:nvSpPr>
        <p:spPr>
          <a:xfrm>
            <a:off x="4648201" y="1295400"/>
            <a:ext cx="4041775" cy="685800"/>
          </a:xfrm>
          <a:noFill/>
          <a:ln>
            <a:noFill/>
          </a:ln>
        </p:spPr>
        <p:txBody>
          <a:bodyPr anchor="b"/>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a:r>
              <a:rPr lang="de-DE"/>
              <a:t>Mastertextformat bearbeiten</a:t>
            </a:r>
          </a:p>
        </p:txBody>
      </p:sp>
      <p:sp>
        <p:nvSpPr>
          <p:cNvPr id="11" name="Inhaltsplatzhalter 10"/>
          <p:cNvSpPr>
            <a:spLocks noGrp="1"/>
          </p:cNvSpPr>
          <p:nvPr>
            <p:ph sz="quarter" idx="2"/>
          </p:nvPr>
        </p:nvSpPr>
        <p:spPr>
          <a:xfrm>
            <a:off x="457200" y="2133600"/>
            <a:ext cx="4038600" cy="4038600"/>
          </a:xfrm>
        </p:spPr>
        <p:txBody>
          <a:bodyPr/>
          <a:lstStyle/>
          <a:p>
            <a:pPr lvl="0"/>
            <a:r>
              <a:rPr lang="de-DE" dirty="0"/>
              <a:t>Mastertextformat bearbeiten</a:t>
            </a:r>
          </a:p>
          <a:p>
            <a:pPr lvl="1"/>
            <a:r>
              <a:rPr lang="de-DE" dirty="0"/>
              <a:t>Zweite Ebene</a:t>
            </a:r>
          </a:p>
          <a:p>
            <a:pPr lvl="2"/>
            <a:r>
              <a:rPr lang="de-DE" dirty="0"/>
              <a:t>Dritte Ebene</a:t>
            </a:r>
          </a:p>
        </p:txBody>
      </p:sp>
      <p:sp>
        <p:nvSpPr>
          <p:cNvPr id="13" name="Inhaltsplatzhalter 12"/>
          <p:cNvSpPr>
            <a:spLocks noGrp="1"/>
          </p:cNvSpPr>
          <p:nvPr>
            <p:ph sz="quarter" idx="4"/>
          </p:nvPr>
        </p:nvSpPr>
        <p:spPr>
          <a:xfrm>
            <a:off x="4648200" y="2133600"/>
            <a:ext cx="4038600" cy="4038600"/>
          </a:xfrm>
        </p:spPr>
        <p:txBody>
          <a:bodyPr/>
          <a:lstStyle/>
          <a:p>
            <a:pPr lvl="0"/>
            <a:r>
              <a:rPr lang="de-DE" dirty="0"/>
              <a:t>Mastertextformat bearbeiten</a:t>
            </a:r>
          </a:p>
          <a:p>
            <a:pPr lvl="1"/>
            <a:r>
              <a:rPr lang="de-DE" dirty="0"/>
              <a:t>Zweite Ebene</a:t>
            </a:r>
          </a:p>
          <a:p>
            <a:pPr lvl="2"/>
            <a:r>
              <a:rPr lang="de-DE" dirty="0"/>
              <a:t>Dritte Ebene</a:t>
            </a:r>
          </a:p>
        </p:txBody>
      </p:sp>
      <p:sp>
        <p:nvSpPr>
          <p:cNvPr id="7" name="Datumsplatzhalter 13"/>
          <p:cNvSpPr>
            <a:spLocks noGrp="1"/>
          </p:cNvSpPr>
          <p:nvPr>
            <p:ph type="dt" sz="half" idx="10"/>
          </p:nvPr>
        </p:nvSpPr>
        <p:spPr/>
        <p:txBody>
          <a:bodyPr/>
          <a:lstStyle>
            <a:lvl1pPr>
              <a:defRPr/>
            </a:lvl1pPr>
          </a:lstStyle>
          <a:p>
            <a:r>
              <a:rPr lang="en-US"/>
              <a:t>1-4 July 2020</a:t>
            </a:r>
            <a:endParaRPr lang="en-US" dirty="0"/>
          </a:p>
        </p:txBody>
      </p:sp>
      <p:sp>
        <p:nvSpPr>
          <p:cNvPr id="8" name="Fußzeilenplatzhalter 2"/>
          <p:cNvSpPr>
            <a:spLocks noGrp="1"/>
          </p:cNvSpPr>
          <p:nvPr>
            <p:ph type="ftr" sz="quarter" idx="11"/>
          </p:nvPr>
        </p:nvSpPr>
        <p:spPr/>
        <p:txBody>
          <a:bodyPr/>
          <a:lstStyle>
            <a:lvl1pPr>
              <a:defRPr/>
            </a:lvl1pPr>
          </a:lstStyle>
          <a:p>
            <a:r>
              <a:rPr lang="en-US"/>
              <a:t>TSS 2020 ONLINE</a:t>
            </a:r>
            <a:endParaRPr lang="en-US" dirty="0"/>
          </a:p>
        </p:txBody>
      </p:sp>
      <p:sp>
        <p:nvSpPr>
          <p:cNvPr id="9" name="Foliennummernplatzhalter 22"/>
          <p:cNvSpPr>
            <a:spLocks noGrp="1"/>
          </p:cNvSpPr>
          <p:nvPr>
            <p:ph type="sldNum" sz="quarter" idx="12"/>
          </p:nvPr>
        </p:nvSpPr>
        <p:spPr/>
        <p:txBody>
          <a:bodyPr/>
          <a:lstStyle>
            <a:lvl1pPr>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8508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Gleichschenkliges Dreieck 2"/>
          <p:cNvSpPr>
            <a:spLocks noChangeAspect="1"/>
          </p:cNvSpPr>
          <p:nvPr/>
        </p:nvSpPr>
        <p:spPr>
          <a:xfrm rot="5400000">
            <a:off x="419100" y="6467476"/>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2" name="Titel 1"/>
          <p:cNvSpPr>
            <a:spLocks noGrp="1"/>
          </p:cNvSpPr>
          <p:nvPr>
            <p:ph type="title"/>
          </p:nvPr>
        </p:nvSpPr>
        <p:spPr>
          <a:xfrm>
            <a:off x="457200" y="228600"/>
            <a:ext cx="8229600" cy="914400"/>
          </a:xfrm>
        </p:spPr>
        <p:txBody>
          <a:bodyPr/>
          <a:lstStyle/>
          <a:p>
            <a:r>
              <a:rPr lang="de-DE" dirty="0"/>
              <a:t>Mastertitelformat bearbeiten</a:t>
            </a:r>
            <a:endParaRPr lang="en-US" dirty="0"/>
          </a:p>
        </p:txBody>
      </p:sp>
      <p:sp>
        <p:nvSpPr>
          <p:cNvPr id="4" name="Datumsplatzhalter 2"/>
          <p:cNvSpPr>
            <a:spLocks noGrp="1"/>
          </p:cNvSpPr>
          <p:nvPr>
            <p:ph type="dt" sz="half" idx="10"/>
          </p:nvPr>
        </p:nvSpPr>
        <p:spPr/>
        <p:txBody>
          <a:bodyPr/>
          <a:lstStyle>
            <a:lvl1pPr>
              <a:defRPr/>
            </a:lvl1pPr>
          </a:lstStyle>
          <a:p>
            <a:r>
              <a:rPr lang="en-US"/>
              <a:t>1-4 July 2020</a:t>
            </a:r>
            <a:endParaRPr lang="en-US" dirty="0"/>
          </a:p>
        </p:txBody>
      </p:sp>
      <p:sp>
        <p:nvSpPr>
          <p:cNvPr id="5" name="Fußzeilenplatzhalter 3"/>
          <p:cNvSpPr>
            <a:spLocks noGrp="1"/>
          </p:cNvSpPr>
          <p:nvPr>
            <p:ph type="ftr" sz="quarter" idx="11"/>
          </p:nvPr>
        </p:nvSpPr>
        <p:spPr/>
        <p:txBody>
          <a:bodyPr/>
          <a:lstStyle>
            <a:lvl1pPr>
              <a:defRPr/>
            </a:lvl1pPr>
          </a:lstStyle>
          <a:p>
            <a:r>
              <a:rPr lang="en-US"/>
              <a:t>TSS 2020 ONLINE</a:t>
            </a:r>
            <a:endParaRPr lang="en-US" dirty="0"/>
          </a:p>
        </p:txBody>
      </p:sp>
      <p:sp>
        <p:nvSpPr>
          <p:cNvPr id="6" name="Foliennummernplatzhalter 4"/>
          <p:cNvSpPr>
            <a:spLocks noGrp="1"/>
          </p:cNvSpPr>
          <p:nvPr>
            <p:ph type="sldNum" sz="quarter" idx="12"/>
          </p:nvPr>
        </p:nvSpPr>
        <p:spPr/>
        <p:txBody>
          <a:bodyPr/>
          <a:lstStyle>
            <a:lvl1pPr>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8104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614E36F-6076-47D9-8C67-D9E9CCB8B911}"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175182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Gerade Verbindung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de-AT" sz="1350"/>
          </a:p>
        </p:txBody>
      </p:sp>
      <p:sp>
        <p:nvSpPr>
          <p:cNvPr id="3" name="Gleichschenkliges Dreieck 2"/>
          <p:cNvSpPr>
            <a:spLocks noChangeAspect="1"/>
          </p:cNvSpPr>
          <p:nvPr/>
        </p:nvSpPr>
        <p:spPr>
          <a:xfrm rot="5400000">
            <a:off x="419100" y="6467476"/>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4" name="Datumsplatzhalter 1"/>
          <p:cNvSpPr>
            <a:spLocks noGrp="1"/>
          </p:cNvSpPr>
          <p:nvPr>
            <p:ph type="dt" sz="half" idx="10"/>
          </p:nvPr>
        </p:nvSpPr>
        <p:spPr/>
        <p:txBody>
          <a:bodyPr/>
          <a:lstStyle>
            <a:lvl1pPr>
              <a:defRPr/>
            </a:lvl1pPr>
          </a:lstStyle>
          <a:p>
            <a:r>
              <a:rPr lang="en-US"/>
              <a:t>1-4 July 2020</a:t>
            </a:r>
            <a:endParaRPr lang="en-US" dirty="0"/>
          </a:p>
        </p:txBody>
      </p:sp>
      <p:sp>
        <p:nvSpPr>
          <p:cNvPr id="5" name="Fußzeilenplatzhalter 2"/>
          <p:cNvSpPr>
            <a:spLocks noGrp="1"/>
          </p:cNvSpPr>
          <p:nvPr>
            <p:ph type="ftr" sz="quarter" idx="11"/>
          </p:nvPr>
        </p:nvSpPr>
        <p:spPr/>
        <p:txBody>
          <a:bodyPr/>
          <a:lstStyle>
            <a:lvl1pPr>
              <a:defRPr/>
            </a:lvl1pPr>
          </a:lstStyle>
          <a:p>
            <a:r>
              <a:rPr lang="en-US"/>
              <a:t>TSS 2020 ONLINE</a:t>
            </a:r>
            <a:endParaRPr lang="en-US" dirty="0"/>
          </a:p>
        </p:txBody>
      </p:sp>
      <p:sp>
        <p:nvSpPr>
          <p:cNvPr id="6" name="Foliennummernplatzhalter 3"/>
          <p:cNvSpPr>
            <a:spLocks noGrp="1"/>
          </p:cNvSpPr>
          <p:nvPr>
            <p:ph type="sldNum" sz="quarter" idx="12"/>
          </p:nvPr>
        </p:nvSpPr>
        <p:spPr/>
        <p:txBody>
          <a:bodyPr/>
          <a:lstStyle>
            <a:lvl1pPr>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207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D7ECD2F-1DCE-43D9-BA84-2DBFBBE0AB93}"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38085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4B2C5610-02EF-4F89-A1EB-E7F4079F868D}"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53504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D5EF40D-43FF-494D-A69B-EFC580C85EE0}"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67073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F485BD9-CCC6-46B3-ABFC-893F025ED5A1}"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815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A7ECE3D-7848-4E94-9032-1AFFE200B165}"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2021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73C1236-B3B2-4296-8CDE-78E40574FE40}"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396451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5F58A54-AFE9-4421-BC55-730B4FA1BAE7}"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157106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1675CC03-17D3-4DF3-BE9F-299B12D8D576}" type="slidenum">
              <a:rPr lang="en-US" altLang="en-US" smtClean="0">
                <a:solidFill>
                  <a:srgbClr val="000000"/>
                </a:solidFill>
                <a:ea typeface="Dotum" pitchFamily="34" charset="-127"/>
              </a:rPr>
              <a:pPr fontAlgn="base">
                <a:spcAft>
                  <a:spcPct val="0"/>
                </a:spcAft>
              </a:pPr>
              <a:t>‹Nr.›</a:t>
            </a:fld>
            <a:endParaRPr lang="en-US" altLang="en-US">
              <a:solidFill>
                <a:srgbClr val="000000"/>
              </a:solidFill>
              <a:ea typeface="Dotum" pitchFamily="34" charset="-127"/>
            </a:endParaRPr>
          </a:p>
        </p:txBody>
      </p:sp>
      <p:sp>
        <p:nvSpPr>
          <p:cNvPr id="6" name="fc" descr="WIPO FOR OFFICIAL USE ONLY"/>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FOR OFFICIAL USE ONLY</a:t>
            </a:r>
            <a:endParaRPr lang="en-GB"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479456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fontAlgn="base">
        <a:spcBef>
          <a:spcPct val="0"/>
        </a:spcBef>
        <a:spcAft>
          <a:spcPct val="0"/>
        </a:spcAft>
        <a:defRPr sz="3600">
          <a:solidFill>
            <a:srgbClr val="00408C"/>
          </a:solidFill>
          <a:latin typeface="+mj-lt"/>
          <a:ea typeface="+mj-ea"/>
          <a:cs typeface="+mj-cs"/>
        </a:defRPr>
      </a:lvl1pPr>
      <a:lvl2pPr algn="l" rtl="0" fontAlgn="base">
        <a:spcBef>
          <a:spcPct val="0"/>
        </a:spcBef>
        <a:spcAft>
          <a:spcPct val="0"/>
        </a:spcAft>
        <a:defRPr sz="3600">
          <a:solidFill>
            <a:srgbClr val="00408C"/>
          </a:solidFill>
          <a:latin typeface="Arial" charset="0"/>
          <a:cs typeface="Arial" charset="0"/>
        </a:defRPr>
      </a:lvl2pPr>
      <a:lvl3pPr algn="l" rtl="0" fontAlgn="base">
        <a:spcBef>
          <a:spcPct val="0"/>
        </a:spcBef>
        <a:spcAft>
          <a:spcPct val="0"/>
        </a:spcAft>
        <a:defRPr sz="3600">
          <a:solidFill>
            <a:srgbClr val="00408C"/>
          </a:solidFill>
          <a:latin typeface="Arial" charset="0"/>
          <a:cs typeface="Arial" charset="0"/>
        </a:defRPr>
      </a:lvl3pPr>
      <a:lvl4pPr algn="l" rtl="0" fontAlgn="base">
        <a:spcBef>
          <a:spcPct val="0"/>
        </a:spcBef>
        <a:spcAft>
          <a:spcPct val="0"/>
        </a:spcAft>
        <a:defRPr sz="3600">
          <a:solidFill>
            <a:srgbClr val="00408C"/>
          </a:solidFill>
          <a:latin typeface="Arial" charset="0"/>
          <a:cs typeface="Arial" charset="0"/>
        </a:defRPr>
      </a:lvl4pPr>
      <a:lvl5pPr algn="l" rtl="0" fontAlgn="base">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fontAlgn="base">
        <a:spcBef>
          <a:spcPct val="20000"/>
        </a:spcBef>
        <a:spcAft>
          <a:spcPct val="0"/>
        </a:spcAft>
        <a:buBlip>
          <a:blip r:embed="rId16"/>
        </a:buBlip>
        <a:defRPr sz="2400">
          <a:solidFill>
            <a:schemeClr val="tx1"/>
          </a:solidFill>
          <a:latin typeface="+mn-lt"/>
          <a:ea typeface="+mn-ea"/>
          <a:cs typeface="+mn-cs"/>
        </a:defRPr>
      </a:lvl1pPr>
      <a:lvl2pPr marL="742950" indent="-285750" algn="l" rtl="0" fontAlgn="base">
        <a:spcBef>
          <a:spcPct val="20000"/>
        </a:spcBef>
        <a:spcAft>
          <a:spcPct val="0"/>
        </a:spcAft>
        <a:buBlip>
          <a:blip r:embed="rId16"/>
        </a:buBlip>
        <a:defRPr sz="2400">
          <a:solidFill>
            <a:schemeClr val="tx1"/>
          </a:solidFill>
          <a:latin typeface="+mn-lt"/>
          <a:cs typeface="+mn-cs"/>
        </a:defRPr>
      </a:lvl2pPr>
      <a:lvl3pPr marL="1143000" indent="-228600" algn="l" rtl="0" fontAlgn="base">
        <a:spcBef>
          <a:spcPct val="20000"/>
        </a:spcBef>
        <a:spcAft>
          <a:spcPct val="0"/>
        </a:spcAft>
        <a:buBlip>
          <a:blip r:embed="rId16"/>
        </a:buBlip>
        <a:defRPr sz="2400">
          <a:solidFill>
            <a:schemeClr val="tx1"/>
          </a:solidFill>
          <a:latin typeface="+mn-lt"/>
          <a:cs typeface="+mn-cs"/>
        </a:defRPr>
      </a:lvl3pPr>
      <a:lvl4pPr marL="1600200" indent="-228600" algn="l" rtl="0" fontAlgn="base">
        <a:spcBef>
          <a:spcPct val="20000"/>
        </a:spcBef>
        <a:spcAft>
          <a:spcPct val="0"/>
        </a:spcAft>
        <a:buBlip>
          <a:blip r:embed="rId16"/>
        </a:buBlip>
        <a:defRPr sz="2400">
          <a:solidFill>
            <a:schemeClr val="tx1"/>
          </a:solidFill>
          <a:latin typeface="+mn-lt"/>
          <a:cs typeface="+mn-cs"/>
        </a:defRPr>
      </a:lvl4pPr>
      <a:lvl5pPr marL="2057400" indent="-228600" algn="l" rtl="0" fontAlgn="base">
        <a:spcBef>
          <a:spcPct val="20000"/>
        </a:spcBef>
        <a:spcAft>
          <a:spcPct val="0"/>
        </a:spcAft>
        <a:buBlip>
          <a:blip r:embed="rId16"/>
        </a:buBlip>
        <a:defRPr sz="2400">
          <a:solidFill>
            <a:schemeClr val="tx1"/>
          </a:solidFill>
          <a:latin typeface="+mn-lt"/>
          <a:cs typeface="+mn-cs"/>
        </a:defRPr>
      </a:lvl5pPr>
      <a:lvl6pPr marL="2514600" indent="-228600" algn="l" rtl="0" fontAlgn="base">
        <a:spcBef>
          <a:spcPct val="20000"/>
        </a:spcBef>
        <a:spcAft>
          <a:spcPct val="0"/>
        </a:spcAft>
        <a:buBlip>
          <a:blip r:embed="rId16"/>
        </a:buBlip>
        <a:defRPr sz="2400">
          <a:solidFill>
            <a:schemeClr val="tx1"/>
          </a:solidFill>
          <a:latin typeface="+mn-lt"/>
          <a:cs typeface="+mn-cs"/>
        </a:defRPr>
      </a:lvl6pPr>
      <a:lvl7pPr marL="2971800" indent="-228600" algn="l" rtl="0" fontAlgn="base">
        <a:spcBef>
          <a:spcPct val="20000"/>
        </a:spcBef>
        <a:spcAft>
          <a:spcPct val="0"/>
        </a:spcAft>
        <a:buBlip>
          <a:blip r:embed="rId16"/>
        </a:buBlip>
        <a:defRPr sz="2400">
          <a:solidFill>
            <a:schemeClr val="tx1"/>
          </a:solidFill>
          <a:latin typeface="+mn-lt"/>
          <a:cs typeface="+mn-cs"/>
        </a:defRPr>
      </a:lvl7pPr>
      <a:lvl8pPr marL="3429000" indent="-228600" algn="l" rtl="0" fontAlgn="base">
        <a:spcBef>
          <a:spcPct val="20000"/>
        </a:spcBef>
        <a:spcAft>
          <a:spcPct val="0"/>
        </a:spcAft>
        <a:buBlip>
          <a:blip r:embed="rId16"/>
        </a:buBlip>
        <a:defRPr sz="2400">
          <a:solidFill>
            <a:schemeClr val="tx1"/>
          </a:solidFill>
          <a:latin typeface="+mn-lt"/>
          <a:cs typeface="+mn-cs"/>
        </a:defRPr>
      </a:lvl8pPr>
      <a:lvl9pPr marL="3886200" indent="-228600" algn="l" rtl="0" fontAlgn="base">
        <a:spcBef>
          <a:spcPct val="20000"/>
        </a:spcBef>
        <a:spcAft>
          <a:spcPct val="0"/>
        </a:spcAft>
        <a:buBlip>
          <a:blip r:embed="rId16"/>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dirty="0"/>
              <a:t>Titelmasterformat durch Klicken bearbeiten</a:t>
            </a:r>
            <a:endParaRPr lang="en-US" altLang="de-DE" dirty="0"/>
          </a:p>
        </p:txBody>
      </p:sp>
      <p:sp>
        <p:nvSpPr>
          <p:cNvPr id="2051" name="Textplatzhalt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p:txBody>
      </p:sp>
      <p:sp>
        <p:nvSpPr>
          <p:cNvPr id="14" name="Datumsplatzhalter 13"/>
          <p:cNvSpPr>
            <a:spLocks noGrp="1"/>
          </p:cNvSpPr>
          <p:nvPr>
            <p:ph type="dt" sz="half" idx="2"/>
          </p:nvPr>
        </p:nvSpPr>
        <p:spPr>
          <a:xfrm>
            <a:off x="6400801" y="6356352"/>
            <a:ext cx="2289175" cy="365125"/>
          </a:xfrm>
          <a:prstGeom prst="rect">
            <a:avLst/>
          </a:prstGeom>
        </p:spPr>
        <p:txBody>
          <a:bodyPr vert="horz"/>
          <a:lstStyle>
            <a:lvl1pPr algn="r" eaLnBrk="1" latinLnBrk="0" hangingPunct="1">
              <a:defRPr kumimoji="0" sz="1050">
                <a:solidFill>
                  <a:srgbClr val="002060"/>
                </a:solidFill>
                <a:latin typeface="Arial" charset="0"/>
              </a:defRPr>
            </a:lvl1pPr>
          </a:lstStyle>
          <a:p>
            <a:r>
              <a:rPr lang="en-US" dirty="0"/>
              <a:t>1-4 July 2020</a:t>
            </a:r>
          </a:p>
        </p:txBody>
      </p:sp>
      <p:sp>
        <p:nvSpPr>
          <p:cNvPr id="3" name="Fußzeilenplatzhalter 2"/>
          <p:cNvSpPr>
            <a:spLocks noGrp="1"/>
          </p:cNvSpPr>
          <p:nvPr>
            <p:ph type="ftr" sz="quarter" idx="3"/>
          </p:nvPr>
        </p:nvSpPr>
        <p:spPr>
          <a:xfrm>
            <a:off x="2898775" y="6356352"/>
            <a:ext cx="3505200" cy="365125"/>
          </a:xfrm>
          <a:prstGeom prst="rect">
            <a:avLst/>
          </a:prstGeom>
        </p:spPr>
        <p:txBody>
          <a:bodyPr vert="horz"/>
          <a:lstStyle>
            <a:lvl1pPr algn="ctr" eaLnBrk="1" latinLnBrk="0" hangingPunct="1">
              <a:defRPr kumimoji="0" sz="1050" b="1">
                <a:solidFill>
                  <a:srgbClr val="C00000"/>
                </a:solidFill>
                <a:latin typeface="Arial" charset="0"/>
              </a:defRPr>
            </a:lvl1pPr>
          </a:lstStyle>
          <a:p>
            <a:r>
              <a:rPr lang="en-US" dirty="0"/>
              <a:t>TSS 2020 ONLINE</a:t>
            </a:r>
          </a:p>
        </p:txBody>
      </p:sp>
      <p:sp>
        <p:nvSpPr>
          <p:cNvPr id="23" name="Foliennummernplatzhalter 22"/>
          <p:cNvSpPr>
            <a:spLocks noGrp="1"/>
          </p:cNvSpPr>
          <p:nvPr>
            <p:ph type="sldNum" sz="quarter" idx="4"/>
          </p:nvPr>
        </p:nvSpPr>
        <p:spPr>
          <a:xfrm>
            <a:off x="612775" y="6356352"/>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050">
                <a:solidFill>
                  <a:schemeClr val="tx2"/>
                </a:solidFill>
              </a:defRPr>
            </a:lvl1pPr>
          </a:lstStyle>
          <a:p>
            <a:fld id="{3A98EE3D-8CD1-4C3F-BD1C-C98C9596463C}" type="slidenum">
              <a:rPr lang="en-US" smtClean="0"/>
              <a:t>‹Nr.›</a:t>
            </a:fld>
            <a:endParaRPr lang="en-US" dirty="0"/>
          </a:p>
        </p:txBody>
      </p:sp>
      <p:sp>
        <p:nvSpPr>
          <p:cNvPr id="2055" name="Gerade Verbindung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de-AT" sz="1350"/>
          </a:p>
        </p:txBody>
      </p:sp>
      <p:sp>
        <p:nvSpPr>
          <p:cNvPr id="2056" name="Gerade Verbindung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de-AT" sz="1350"/>
          </a:p>
        </p:txBody>
      </p:sp>
      <p:sp>
        <p:nvSpPr>
          <p:cNvPr id="10" name="Gleichschenkliges Dreieck 9"/>
          <p:cNvSpPr>
            <a:spLocks noChangeAspect="1"/>
          </p:cNvSpPr>
          <p:nvPr/>
        </p:nvSpPr>
        <p:spPr>
          <a:xfrm rot="5400000">
            <a:off x="419100" y="6467476"/>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Tree>
    <p:extLst>
      <p:ext uri="{BB962C8B-B14F-4D97-AF65-F5344CB8AC3E}">
        <p14:creationId xmlns:p14="http://schemas.microsoft.com/office/powerpoint/2010/main" val="42094356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p:txStyles>
    <p:titleStyle>
      <a:lvl1pPr algn="l" rtl="0" eaLnBrk="1" fontAlgn="base" hangingPunct="1">
        <a:spcBef>
          <a:spcPct val="0"/>
        </a:spcBef>
        <a:spcAft>
          <a:spcPct val="0"/>
        </a:spcAft>
        <a:defRPr sz="3000" kern="1200">
          <a:solidFill>
            <a:srgbClr val="C0000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Bookman Old Style" pitchFamily="18" charset="0"/>
        </a:defRPr>
      </a:lvl2pPr>
      <a:lvl3pPr algn="l" rtl="0" eaLnBrk="1" fontAlgn="base" hangingPunct="1">
        <a:spcBef>
          <a:spcPct val="0"/>
        </a:spcBef>
        <a:spcAft>
          <a:spcPct val="0"/>
        </a:spcAft>
        <a:defRPr sz="2400">
          <a:solidFill>
            <a:schemeClr val="tx2"/>
          </a:solidFill>
          <a:latin typeface="Bookman Old Style" pitchFamily="18" charset="0"/>
        </a:defRPr>
      </a:lvl3pPr>
      <a:lvl4pPr algn="l" rtl="0" eaLnBrk="1" fontAlgn="base" hangingPunct="1">
        <a:spcBef>
          <a:spcPct val="0"/>
        </a:spcBef>
        <a:spcAft>
          <a:spcPct val="0"/>
        </a:spcAft>
        <a:defRPr sz="2400">
          <a:solidFill>
            <a:schemeClr val="tx2"/>
          </a:solidFill>
          <a:latin typeface="Bookman Old Style" pitchFamily="18" charset="0"/>
        </a:defRPr>
      </a:lvl4pPr>
      <a:lvl5pPr algn="l" rtl="0" eaLnBrk="1" fontAlgn="base" hangingPunct="1">
        <a:spcBef>
          <a:spcPct val="0"/>
        </a:spcBef>
        <a:spcAft>
          <a:spcPct val="0"/>
        </a:spcAft>
        <a:defRPr sz="2400">
          <a:solidFill>
            <a:schemeClr val="tx2"/>
          </a:solidFill>
          <a:latin typeface="Bookman Old Style" pitchFamily="18" charset="0"/>
        </a:defRPr>
      </a:lvl5pPr>
      <a:lvl6pPr marL="342900" algn="l" rtl="0" eaLnBrk="1" fontAlgn="base" hangingPunct="1">
        <a:spcBef>
          <a:spcPct val="0"/>
        </a:spcBef>
        <a:spcAft>
          <a:spcPct val="0"/>
        </a:spcAft>
        <a:defRPr sz="2400">
          <a:solidFill>
            <a:schemeClr val="tx2"/>
          </a:solidFill>
          <a:latin typeface="Bookman Old Style" pitchFamily="18" charset="0"/>
        </a:defRPr>
      </a:lvl6pPr>
      <a:lvl7pPr marL="685800" algn="l" rtl="0" eaLnBrk="1" fontAlgn="base" hangingPunct="1">
        <a:spcBef>
          <a:spcPct val="0"/>
        </a:spcBef>
        <a:spcAft>
          <a:spcPct val="0"/>
        </a:spcAft>
        <a:defRPr sz="2400">
          <a:solidFill>
            <a:schemeClr val="tx2"/>
          </a:solidFill>
          <a:latin typeface="Bookman Old Style" pitchFamily="18" charset="0"/>
        </a:defRPr>
      </a:lvl7pPr>
      <a:lvl8pPr marL="1028700" algn="l" rtl="0" eaLnBrk="1" fontAlgn="base" hangingPunct="1">
        <a:spcBef>
          <a:spcPct val="0"/>
        </a:spcBef>
        <a:spcAft>
          <a:spcPct val="0"/>
        </a:spcAft>
        <a:defRPr sz="2400">
          <a:solidFill>
            <a:schemeClr val="tx2"/>
          </a:solidFill>
          <a:latin typeface="Bookman Old Style" pitchFamily="18" charset="0"/>
        </a:defRPr>
      </a:lvl8pPr>
      <a:lvl9pPr marL="1371600" algn="l" rtl="0" eaLnBrk="1" fontAlgn="base" hangingPunct="1">
        <a:spcBef>
          <a:spcPct val="0"/>
        </a:spcBef>
        <a:spcAft>
          <a:spcPct val="0"/>
        </a:spcAft>
        <a:defRPr sz="2400">
          <a:solidFill>
            <a:schemeClr val="tx2"/>
          </a:solidFill>
          <a:latin typeface="Bookman Old Style" pitchFamily="18" charset="0"/>
        </a:defRPr>
      </a:lvl9pPr>
    </p:titleStyle>
    <p:bodyStyle>
      <a:lvl1pPr marL="204788" indent="-204788" algn="l" rtl="0" eaLnBrk="1" fontAlgn="base" hangingPunct="1">
        <a:spcBef>
          <a:spcPts val="450"/>
        </a:spcBef>
        <a:spcAft>
          <a:spcPct val="0"/>
        </a:spcAft>
        <a:buClr>
          <a:schemeClr val="accent1"/>
        </a:buClr>
        <a:buSzPct val="76000"/>
        <a:buFont typeface="Wingdings 3"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410766" indent="-204788" algn="l" rtl="0" eaLnBrk="1" fontAlgn="base" hangingPunct="1">
        <a:spcBef>
          <a:spcPts val="375"/>
        </a:spcBef>
        <a:spcAft>
          <a:spcPct val="0"/>
        </a:spcAft>
        <a:buClr>
          <a:schemeClr val="accent2"/>
        </a:buClr>
        <a:buSzPct val="76000"/>
        <a:buFont typeface="Wingdings 3" pitchFamily="18" charset="2"/>
        <a:buChar char=""/>
        <a:defRPr sz="2400" kern="1200">
          <a:solidFill>
            <a:schemeClr val="tx2"/>
          </a:solidFill>
          <a:latin typeface="Arial" panose="020B0604020202020204" pitchFamily="34" charset="0"/>
          <a:ea typeface="+mn-ea"/>
          <a:cs typeface="Arial" panose="020B0604020202020204" pitchFamily="34" charset="0"/>
        </a:defRPr>
      </a:lvl2pPr>
      <a:lvl3pPr marL="616744" indent="-171450" algn="l" rtl="0" eaLnBrk="1" fontAlgn="base" hangingPunct="1">
        <a:spcBef>
          <a:spcPts val="375"/>
        </a:spcBef>
        <a:spcAft>
          <a:spcPct val="0"/>
        </a:spcAft>
        <a:buClr>
          <a:srgbClr val="BCBCBC"/>
        </a:buClr>
        <a:buSzPct val="76000"/>
        <a:buFont typeface="Wingdings 3"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822722" indent="-171450" algn="l" rtl="0" eaLnBrk="1" fontAlgn="base" hangingPunct="1">
        <a:spcBef>
          <a:spcPts val="3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028700" indent="-171450" algn="l" rtl="0" eaLnBrk="1" fontAlgn="base" hangingPunct="1">
        <a:spcBef>
          <a:spcPts val="225"/>
        </a:spcBef>
        <a:spcAft>
          <a:spcPct val="0"/>
        </a:spcAft>
        <a:buClr>
          <a:schemeClr val="accent2"/>
        </a:buClr>
        <a:buSzPct val="70000"/>
        <a:buFont typeface="Wingdings" pitchFamily="2" charset="2"/>
        <a:buChar char=""/>
        <a:defRPr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5.tiff"/><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ipopearl.wipo.int/en/fullrecord/4215"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ipopearl.wipo.int/en/fullrecord/15919"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atentscope.wipo.int/search/en/detail.jsf?docId=WO2018183084&amp;_cid=P20-KC5WDG-78444-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patentscope.wipo.int/search/en/detail.jsf?docId=WO2017101084&amp;_cid=P10-KA78UZ-95410-1"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patentscope.wipo.int/search/en/detail.jsf?docId=WO2007042403&amp;_cid=P10-KA78RA-94124-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mailto:geoff.westgate@wipo.int" TargetMode="External"/><Relationship Id="rId2" Type="http://schemas.openxmlformats.org/officeDocument/2006/relationships/hyperlink" Target="https://www.wipo.int/reference/en/wipopearl/"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ipopearl.wipo.int/en/conceptma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Geothermal_energ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atentscope.wipo.int/search/en/detail.jsf?docId=WO2018148594&amp;_cid=P22-K9SI6J-4376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3C50D-4EC6-43D7-A5CA-E68430BB17EC}"/>
              </a:ext>
            </a:extLst>
          </p:cNvPr>
          <p:cNvPicPr>
            <a:picLocks noChangeAspect="1"/>
          </p:cNvPicPr>
          <p:nvPr/>
        </p:nvPicPr>
        <p:blipFill rotWithShape="1">
          <a:blip r:embed="rId2"/>
          <a:srcRect/>
          <a:stretch/>
        </p:blipFill>
        <p:spPr>
          <a:xfrm>
            <a:off x="15" y="116632"/>
            <a:ext cx="9143985" cy="5884118"/>
          </a:xfrm>
          <a:prstGeom prst="rect">
            <a:avLst/>
          </a:prstGeom>
        </p:spPr>
      </p:pic>
      <p:sp>
        <p:nvSpPr>
          <p:cNvPr id="2" name="Titel 1">
            <a:extLst>
              <a:ext uri="{FF2B5EF4-FFF2-40B4-BE49-F238E27FC236}">
                <a16:creationId xmlns:a16="http://schemas.microsoft.com/office/drawing/2014/main" id="{3242AD6A-2B23-4BAE-A4FB-3B25D4CB0E55}"/>
              </a:ext>
            </a:extLst>
          </p:cNvPr>
          <p:cNvSpPr>
            <a:spLocks noGrp="1"/>
          </p:cNvSpPr>
          <p:nvPr>
            <p:ph type="ctrTitle"/>
          </p:nvPr>
        </p:nvSpPr>
        <p:spPr>
          <a:xfrm>
            <a:off x="4708168" y="3691298"/>
            <a:ext cx="2410730" cy="637011"/>
          </a:xfrm>
        </p:spPr>
        <p:txBody>
          <a:bodyPr anchor="b">
            <a:normAutofit/>
          </a:bodyPr>
          <a:lstStyle/>
          <a:p>
            <a:r>
              <a:rPr lang="de-DE" sz="3300" dirty="0">
                <a:solidFill>
                  <a:srgbClr val="002060"/>
                </a:solidFill>
                <a:latin typeface="Arial" panose="020B0604020202020204" pitchFamily="34" charset="0"/>
                <a:cs typeface="Arial" panose="020B0604020202020204" pitchFamily="34" charset="0"/>
              </a:rPr>
              <a:t>TSS 2020</a:t>
            </a:r>
          </a:p>
        </p:txBody>
      </p:sp>
      <p:pic>
        <p:nvPicPr>
          <p:cNvPr id="6" name="Grafik 5">
            <a:extLst>
              <a:ext uri="{FF2B5EF4-FFF2-40B4-BE49-F238E27FC236}">
                <a16:creationId xmlns:a16="http://schemas.microsoft.com/office/drawing/2014/main" id="{0BD48C0F-3E51-4C5C-9F5E-38D9AC6C0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899" y="4951482"/>
            <a:ext cx="1917613" cy="852272"/>
          </a:xfrm>
          <a:prstGeom prst="rect">
            <a:avLst/>
          </a:prstGeom>
        </p:spPr>
      </p:pic>
      <p:pic>
        <p:nvPicPr>
          <p:cNvPr id="12" name="Grafik 11" descr="Ein Bild, das Essen enthält.&#10;&#10;Automatisch generierte Beschreibung">
            <a:extLst>
              <a:ext uri="{FF2B5EF4-FFF2-40B4-BE49-F238E27FC236}">
                <a16:creationId xmlns:a16="http://schemas.microsoft.com/office/drawing/2014/main" id="{4A89D924-3D2B-4F66-B9F6-6F0B76310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729" y="4665112"/>
            <a:ext cx="1301195" cy="1273950"/>
          </a:xfrm>
          <a:prstGeom prst="rect">
            <a:avLst/>
          </a:prstGeom>
        </p:spPr>
      </p:pic>
      <p:pic>
        <p:nvPicPr>
          <p:cNvPr id="15" name="Grafik 14" descr="Ein Bild, das Zeichnung enthält.&#10;&#10;Automatisch generierte Beschreibung">
            <a:extLst>
              <a:ext uri="{FF2B5EF4-FFF2-40B4-BE49-F238E27FC236}">
                <a16:creationId xmlns:a16="http://schemas.microsoft.com/office/drawing/2014/main" id="{D445654A-BFE6-4CEC-B6C6-AD9A49B2B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15" y="4746859"/>
            <a:ext cx="1544516" cy="1145138"/>
          </a:xfrm>
          <a:prstGeom prst="rect">
            <a:avLst/>
          </a:prstGeom>
        </p:spPr>
      </p:pic>
      <p:pic>
        <p:nvPicPr>
          <p:cNvPr id="17" name="Grafik 16" descr="Ein Bild, das Zeichnung enthält.&#10;&#10;Automatisch generierte Beschreibung">
            <a:extLst>
              <a:ext uri="{FF2B5EF4-FFF2-40B4-BE49-F238E27FC236}">
                <a16:creationId xmlns:a16="http://schemas.microsoft.com/office/drawing/2014/main" id="{B97E4422-3B48-4F15-82AC-11BB2205CB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9559" y="5077753"/>
            <a:ext cx="1730720" cy="599729"/>
          </a:xfrm>
          <a:prstGeom prst="rect">
            <a:avLst/>
          </a:prstGeom>
        </p:spPr>
      </p:pic>
      <p:sp>
        <p:nvSpPr>
          <p:cNvPr id="7" name="Untertitel 6">
            <a:extLst>
              <a:ext uri="{FF2B5EF4-FFF2-40B4-BE49-F238E27FC236}">
                <a16:creationId xmlns:a16="http://schemas.microsoft.com/office/drawing/2014/main" id="{0D77FF5C-2031-4A95-9F92-0439B17FC73C}"/>
              </a:ext>
            </a:extLst>
          </p:cNvPr>
          <p:cNvSpPr>
            <a:spLocks noGrp="1"/>
          </p:cNvSpPr>
          <p:nvPr>
            <p:ph type="subTitle" idx="1"/>
          </p:nvPr>
        </p:nvSpPr>
        <p:spPr>
          <a:xfrm>
            <a:off x="190500" y="4265062"/>
            <a:ext cx="6858000" cy="400050"/>
          </a:xfrm>
        </p:spPr>
        <p:txBody>
          <a:bodyPr/>
          <a:lstStyle/>
          <a:p>
            <a:r>
              <a:rPr lang="de-DE" dirty="0">
                <a:solidFill>
                  <a:srgbClr val="C00000"/>
                </a:solidFill>
              </a:rPr>
              <a:t>ONLINE</a:t>
            </a:r>
          </a:p>
        </p:txBody>
      </p:sp>
    </p:spTree>
    <p:extLst>
      <p:ext uri="{BB962C8B-B14F-4D97-AF65-F5344CB8AC3E}">
        <p14:creationId xmlns:p14="http://schemas.microsoft.com/office/powerpoint/2010/main" val="240971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3 - Select your terms </a:t>
            </a:r>
          </a:p>
        </p:txBody>
      </p:sp>
      <p:sp>
        <p:nvSpPr>
          <p:cNvPr id="3" name="Content Placeholder 2"/>
          <p:cNvSpPr>
            <a:spLocks noGrp="1"/>
          </p:cNvSpPr>
          <p:nvPr>
            <p:ph sz="half" idx="1"/>
          </p:nvPr>
        </p:nvSpPr>
        <p:spPr>
          <a:xfrm>
            <a:off x="467544" y="1340768"/>
            <a:ext cx="8136904" cy="4680519"/>
          </a:xfrm>
        </p:spPr>
        <p:txBody>
          <a:bodyPr>
            <a:noAutofit/>
          </a:bodyPr>
          <a:lstStyle/>
          <a:p>
            <a:r>
              <a:rPr lang="en-US" dirty="0"/>
              <a:t>Key terms or state of the art technology terms that designate a concept in a scientific or technical field</a:t>
            </a:r>
          </a:p>
          <a:p>
            <a:r>
              <a:rPr lang="en-US" dirty="0"/>
              <a:t>Simple terms or complex terms </a:t>
            </a:r>
          </a:p>
          <a:p>
            <a:r>
              <a:rPr lang="en-US" dirty="0"/>
              <a:t>Nouns or noun phrases</a:t>
            </a:r>
          </a:p>
          <a:p>
            <a:r>
              <a:rPr lang="en-US" dirty="0"/>
              <a:t>Ineligible terms are: general descriptive terms, lone adjectives, other grammatical words (verbs, adverbs, etc.), set phrases, idioms, appellations, trademarks, and collocations</a:t>
            </a:r>
          </a:p>
          <a:p>
            <a:r>
              <a:rPr lang="en-US" dirty="0"/>
              <a:t>Frequency and relevance</a:t>
            </a:r>
          </a:p>
        </p:txBody>
      </p:sp>
    </p:spTree>
    <p:extLst>
      <p:ext uri="{BB962C8B-B14F-4D97-AF65-F5344CB8AC3E}">
        <p14:creationId xmlns:p14="http://schemas.microsoft.com/office/powerpoint/2010/main" val="402263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3 - Select your terms: Examples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83157305"/>
              </p:ext>
            </p:extLst>
          </p:nvPr>
        </p:nvGraphicFramePr>
        <p:xfrm>
          <a:off x="179512" y="1340768"/>
          <a:ext cx="8712968" cy="5504414"/>
        </p:xfrm>
        <a:graphic>
          <a:graphicData uri="http://schemas.openxmlformats.org/drawingml/2006/table">
            <a:tbl>
              <a:tblPr firstRow="1" bandRow="1">
                <a:tableStyleId>{5C22544A-7EE6-4342-B048-85BDC9FD1C3A}</a:tableStyleId>
              </a:tblPr>
              <a:tblGrid>
                <a:gridCol w="2178242">
                  <a:extLst>
                    <a:ext uri="{9D8B030D-6E8A-4147-A177-3AD203B41FA5}">
                      <a16:colId xmlns:a16="http://schemas.microsoft.com/office/drawing/2014/main" val="982529517"/>
                    </a:ext>
                  </a:extLst>
                </a:gridCol>
                <a:gridCol w="1204573">
                  <a:extLst>
                    <a:ext uri="{9D8B030D-6E8A-4147-A177-3AD203B41FA5}">
                      <a16:colId xmlns:a16="http://schemas.microsoft.com/office/drawing/2014/main" val="2930444965"/>
                    </a:ext>
                  </a:extLst>
                </a:gridCol>
                <a:gridCol w="1010031">
                  <a:extLst>
                    <a:ext uri="{9D8B030D-6E8A-4147-A177-3AD203B41FA5}">
                      <a16:colId xmlns:a16="http://schemas.microsoft.com/office/drawing/2014/main" val="1662058106"/>
                    </a:ext>
                  </a:extLst>
                </a:gridCol>
                <a:gridCol w="4320122">
                  <a:extLst>
                    <a:ext uri="{9D8B030D-6E8A-4147-A177-3AD203B41FA5}">
                      <a16:colId xmlns:a16="http://schemas.microsoft.com/office/drawing/2014/main" val="3995289706"/>
                    </a:ext>
                  </a:extLst>
                </a:gridCol>
              </a:tblGrid>
              <a:tr h="485948">
                <a:tc>
                  <a:txBody>
                    <a:bodyPr/>
                    <a:lstStyle/>
                    <a:p>
                      <a:r>
                        <a:rPr lang="en-US" sz="1400" b="1" dirty="0">
                          <a:solidFill>
                            <a:schemeClr val="tx2"/>
                          </a:solidFill>
                          <a:effectLst/>
                        </a:rPr>
                        <a:t>Term</a:t>
                      </a:r>
                      <a:r>
                        <a:rPr lang="en-US" sz="1400" b="1" baseline="0" dirty="0">
                          <a:solidFill>
                            <a:schemeClr val="tx2"/>
                          </a:solidFill>
                          <a:effectLst/>
                        </a:rPr>
                        <a:t> candidate</a:t>
                      </a:r>
                      <a:endParaRPr lang="en-GB" sz="1400" b="1" dirty="0">
                        <a:solidFill>
                          <a:schemeClr val="tx2"/>
                        </a:solidFill>
                        <a:effectLst/>
                      </a:endParaRPr>
                    </a:p>
                  </a:txBody>
                  <a:tcPr/>
                </a:tc>
                <a:tc>
                  <a:txBody>
                    <a:bodyPr/>
                    <a:lstStyle/>
                    <a:p>
                      <a:r>
                        <a:rPr lang="en-US" sz="1400" b="1" dirty="0">
                          <a:solidFill>
                            <a:schemeClr val="tx2"/>
                          </a:solidFill>
                          <a:effectLst/>
                        </a:rPr>
                        <a:t>Corpus Frequency </a:t>
                      </a:r>
                      <a:endParaRPr lang="en-GB" sz="1400" b="1" dirty="0">
                        <a:solidFill>
                          <a:schemeClr val="tx2"/>
                        </a:solidFill>
                        <a:effectLst/>
                      </a:endParaRPr>
                    </a:p>
                  </a:txBody>
                  <a:tcPr/>
                </a:tc>
                <a:tc>
                  <a:txBody>
                    <a:bodyPr/>
                    <a:lstStyle/>
                    <a:p>
                      <a:r>
                        <a:rPr lang="en-US" sz="1400" b="1" dirty="0">
                          <a:solidFill>
                            <a:schemeClr val="tx2"/>
                          </a:solidFill>
                          <a:effectLst/>
                        </a:rPr>
                        <a:t>Eligible (Y/N) </a:t>
                      </a:r>
                      <a:endParaRPr lang="en-GB" sz="1400" b="1" dirty="0">
                        <a:solidFill>
                          <a:schemeClr val="tx2"/>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effectLst/>
                        </a:rPr>
                        <a:t>Remarks</a:t>
                      </a:r>
                      <a:endParaRPr lang="en-GB" sz="1400" b="1" dirty="0">
                        <a:solidFill>
                          <a:schemeClr val="tx2"/>
                        </a:solidFill>
                        <a:effectLst/>
                      </a:endParaRPr>
                    </a:p>
                    <a:p>
                      <a:endParaRPr lang="en-GB" sz="1400" b="1" dirty="0">
                        <a:solidFill>
                          <a:schemeClr val="tx2"/>
                        </a:solidFill>
                        <a:effectLst/>
                      </a:endParaRPr>
                    </a:p>
                  </a:txBody>
                  <a:tcPr/>
                </a:tc>
                <a:extLst>
                  <a:ext uri="{0D108BD9-81ED-4DB2-BD59-A6C34878D82A}">
                    <a16:rowId xmlns:a16="http://schemas.microsoft.com/office/drawing/2014/main" val="2226298767"/>
                  </a:ext>
                </a:extLst>
              </a:tr>
              <a:tr h="1486430">
                <a:tc>
                  <a:txBody>
                    <a:bodyPr/>
                    <a:lstStyle/>
                    <a:p>
                      <a:r>
                        <a:rPr lang="en-US" sz="1600" dirty="0"/>
                        <a:t>steering wheel</a:t>
                      </a:r>
                      <a:endParaRPr lang="en-GB" sz="1600" dirty="0"/>
                    </a:p>
                  </a:txBody>
                  <a:tcPr/>
                </a:tc>
                <a:tc>
                  <a:txBody>
                    <a:bodyPr/>
                    <a:lstStyle/>
                    <a:p>
                      <a:r>
                        <a:rPr lang="en-US" sz="1600" dirty="0"/>
                        <a:t>1377.74</a:t>
                      </a:r>
                      <a:endParaRPr lang="en-GB" sz="1600" dirty="0"/>
                    </a:p>
                  </a:txBody>
                  <a:tcPr/>
                </a:tc>
                <a:tc>
                  <a:txBody>
                    <a:bodyPr/>
                    <a:lstStyle/>
                    <a:p>
                      <a:pPr algn="ctr"/>
                      <a:r>
                        <a:rPr lang="fr-CH" sz="1600" i="0" dirty="0"/>
                        <a:t>Y</a:t>
                      </a:r>
                      <a:endParaRPr lang="en-GB" sz="1600" i="0" dirty="0"/>
                    </a:p>
                  </a:txBody>
                  <a:tcPr/>
                </a:tc>
                <a:tc>
                  <a:txBody>
                    <a:bodyPr/>
                    <a:lstStyle/>
                    <a:p>
                      <a:r>
                        <a:rPr lang="en-US" sz="1600" dirty="0"/>
                        <a:t>Noun phrase, well-established term in the field of automotive engineering - similar definitions exist in patent and non-patent  literature, similar images found when researching the term. </a:t>
                      </a:r>
                      <a:endParaRPr lang="en-GB" sz="1600" dirty="0"/>
                    </a:p>
                    <a:p>
                      <a:endParaRPr lang="en-GB" sz="1600" dirty="0"/>
                    </a:p>
                  </a:txBody>
                  <a:tcPr/>
                </a:tc>
                <a:extLst>
                  <a:ext uri="{0D108BD9-81ED-4DB2-BD59-A6C34878D82A}">
                    <a16:rowId xmlns:a16="http://schemas.microsoft.com/office/drawing/2014/main" val="2794011501"/>
                  </a:ext>
                </a:extLst>
              </a:tr>
              <a:tr h="1886623">
                <a:tc>
                  <a:txBody>
                    <a:bodyPr/>
                    <a:lstStyle/>
                    <a:p>
                      <a:r>
                        <a:rPr lang="en-GB" sz="1600" dirty="0"/>
                        <a:t>steering system </a:t>
                      </a:r>
                    </a:p>
                  </a:txBody>
                  <a:tcPr/>
                </a:tc>
                <a:tc>
                  <a:txBody>
                    <a:bodyPr/>
                    <a:lstStyle/>
                    <a:p>
                      <a:r>
                        <a:rPr lang="en-GB" sz="1600" dirty="0"/>
                        <a:t>694.18</a:t>
                      </a:r>
                    </a:p>
                  </a:txBody>
                  <a:tcPr/>
                </a:tc>
                <a:tc>
                  <a:txBody>
                    <a:bodyPr/>
                    <a:lstStyle/>
                    <a:p>
                      <a:pPr algn="ctr"/>
                      <a:r>
                        <a:rPr lang="fr-CH" sz="1600" i="0" dirty="0"/>
                        <a:t>N</a:t>
                      </a:r>
                      <a:endParaRPr lang="en-GB" sz="1600" i="0" dirty="0"/>
                    </a:p>
                  </a:txBody>
                  <a:tcPr/>
                </a:tc>
                <a:tc>
                  <a:txBody>
                    <a:bodyPr/>
                    <a:lstStyle/>
                    <a:p>
                      <a:r>
                        <a:rPr lang="en-US" sz="1600" dirty="0"/>
                        <a:t>General descriptive collocation. The word “steering” alone is the best designation to define the collection of components and linkages that allows a vehicle to follow the desired course, since its definition implies already the notion of “system, apparatus, set of components”. </a:t>
                      </a:r>
                      <a:endParaRPr lang="en-GB" sz="1600" dirty="0"/>
                    </a:p>
                  </a:txBody>
                  <a:tcPr/>
                </a:tc>
                <a:extLst>
                  <a:ext uri="{0D108BD9-81ED-4DB2-BD59-A6C34878D82A}">
                    <a16:rowId xmlns:a16="http://schemas.microsoft.com/office/drawing/2014/main" val="1689513303"/>
                  </a:ext>
                </a:extLst>
              </a:tr>
              <a:tr h="1545151">
                <a:tc>
                  <a:txBody>
                    <a:bodyPr/>
                    <a:lstStyle/>
                    <a:p>
                      <a:r>
                        <a:rPr lang="en-US" sz="1600" dirty="0"/>
                        <a:t>electric motor</a:t>
                      </a:r>
                      <a:endParaRPr lang="en-GB" sz="1600" dirty="0"/>
                    </a:p>
                  </a:txBody>
                  <a:tcPr/>
                </a:tc>
                <a:tc>
                  <a:txBody>
                    <a:bodyPr/>
                    <a:lstStyle/>
                    <a:p>
                      <a:r>
                        <a:rPr lang="en-US" sz="1600" dirty="0"/>
                        <a:t>319.91</a:t>
                      </a:r>
                      <a:endParaRPr lang="en-GB" sz="1600" dirty="0"/>
                    </a:p>
                  </a:txBody>
                  <a:tcPr/>
                </a:tc>
                <a:tc>
                  <a:txBody>
                    <a:bodyPr/>
                    <a:lstStyle/>
                    <a:p>
                      <a:pPr algn="ctr"/>
                      <a:r>
                        <a:rPr lang="fr-CH" sz="1600" i="0" dirty="0"/>
                        <a:t>N</a:t>
                      </a:r>
                      <a:endParaRPr lang="en-GB" sz="1600" i="0" dirty="0"/>
                    </a:p>
                  </a:txBody>
                  <a:tcPr/>
                </a:tc>
                <a:tc>
                  <a:txBody>
                    <a:bodyPr/>
                    <a:lstStyle/>
                    <a:p>
                      <a:r>
                        <a:rPr lang="en-US" sz="1600" dirty="0"/>
                        <a:t>The term refers to a concept in the broader field of electrical engineering and is not specific to the field of automotive engineering field. See:</a:t>
                      </a:r>
                    </a:p>
                    <a:p>
                      <a:r>
                        <a:rPr lang="en-US" sz="1600" dirty="0">
                          <a:hlinkClick r:id="rId3"/>
                        </a:rPr>
                        <a:t>https://wipopearl.wipo.int/en/fullrecord/4215</a:t>
                      </a:r>
                      <a:endParaRPr lang="en-GB" sz="1600" dirty="0"/>
                    </a:p>
                  </a:txBody>
                  <a:tcPr/>
                </a:tc>
                <a:extLst>
                  <a:ext uri="{0D108BD9-81ED-4DB2-BD59-A6C34878D82A}">
                    <a16:rowId xmlns:a16="http://schemas.microsoft.com/office/drawing/2014/main" val="1789259546"/>
                  </a:ext>
                </a:extLst>
              </a:tr>
            </a:tbl>
          </a:graphicData>
        </a:graphic>
      </p:graphicFrame>
    </p:spTree>
    <p:extLst>
      <p:ext uri="{BB962C8B-B14F-4D97-AF65-F5344CB8AC3E}">
        <p14:creationId xmlns:p14="http://schemas.microsoft.com/office/powerpoint/2010/main" val="75582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3 - Select your terms: Exercise 1 </a:t>
            </a:r>
          </a:p>
        </p:txBody>
      </p:sp>
      <p:sp>
        <p:nvSpPr>
          <p:cNvPr id="3" name="Content Placeholder 2"/>
          <p:cNvSpPr>
            <a:spLocks noGrp="1"/>
          </p:cNvSpPr>
          <p:nvPr>
            <p:ph sz="half" idx="1"/>
          </p:nvPr>
        </p:nvSpPr>
        <p:spPr>
          <a:xfrm>
            <a:off x="467544" y="1340768"/>
            <a:ext cx="8136904" cy="4680519"/>
          </a:xfrm>
        </p:spPr>
        <p:txBody>
          <a:bodyPr>
            <a:noAutofit/>
          </a:bodyPr>
          <a:lstStyle/>
          <a:p>
            <a:r>
              <a:rPr lang="en-US" dirty="0"/>
              <a:t>"Rearing process" is an eligible term based on the following evidence: </a:t>
            </a:r>
          </a:p>
          <a:p>
            <a:pPr marL="0" indent="0">
              <a:buNone/>
            </a:pPr>
            <a:r>
              <a:rPr lang="en-US" sz="2400" dirty="0"/>
              <a:t>"</a:t>
            </a:r>
            <a:r>
              <a:rPr lang="en-US" sz="2400" i="1" dirty="0"/>
              <a:t>Cultivation of aquatic organisms typically involves enhancing production through some form of intervention in the rearing process, for example, regularly stocking a population, feeding a population, and protecting a population from predators</a:t>
            </a:r>
            <a:r>
              <a:rPr lang="en-US" sz="2400" dirty="0"/>
              <a:t>”.</a:t>
            </a:r>
          </a:p>
          <a:p>
            <a:pPr>
              <a:buFont typeface="Wingdings" panose="05000000000000000000" pitchFamily="2" charset="2"/>
              <a:buChar char="q"/>
            </a:pPr>
            <a:endParaRPr lang="en-US" sz="2600" dirty="0"/>
          </a:p>
          <a:p>
            <a:pPr>
              <a:buFont typeface="Wingdings" panose="05000000000000000000" pitchFamily="2" charset="2"/>
              <a:buChar char="q"/>
            </a:pPr>
            <a:r>
              <a:rPr lang="en-US" sz="2600" dirty="0"/>
              <a:t>TRUE</a:t>
            </a:r>
          </a:p>
          <a:p>
            <a:pPr>
              <a:buFont typeface="Wingdings" panose="05000000000000000000" pitchFamily="2" charset="2"/>
              <a:buChar char="q"/>
            </a:pPr>
            <a:r>
              <a:rPr lang="en-US" sz="2600" dirty="0"/>
              <a:t>FALSE</a:t>
            </a:r>
          </a:p>
        </p:txBody>
      </p:sp>
    </p:spTree>
    <p:extLst>
      <p:ext uri="{BB962C8B-B14F-4D97-AF65-F5344CB8AC3E}">
        <p14:creationId xmlns:p14="http://schemas.microsoft.com/office/powerpoint/2010/main" val="222679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5000"/>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3 - Select your terms: Exercise 2 </a:t>
            </a:r>
          </a:p>
        </p:txBody>
      </p:sp>
      <p:sp>
        <p:nvSpPr>
          <p:cNvPr id="3" name="Content Placeholder 2"/>
          <p:cNvSpPr>
            <a:spLocks noGrp="1"/>
          </p:cNvSpPr>
          <p:nvPr>
            <p:ph sz="half" idx="1"/>
          </p:nvPr>
        </p:nvSpPr>
        <p:spPr>
          <a:xfrm>
            <a:off x="467544" y="1340768"/>
            <a:ext cx="8136904" cy="4680519"/>
          </a:xfrm>
        </p:spPr>
        <p:txBody>
          <a:bodyPr>
            <a:noAutofit/>
          </a:bodyPr>
          <a:lstStyle/>
          <a:p>
            <a:r>
              <a:rPr lang="en-US" dirty="0"/>
              <a:t>Which one of the following set of terms would be eligible for inclusion in WIPO Pearl?</a:t>
            </a:r>
          </a:p>
          <a:p>
            <a:pPr marL="0" indent="0">
              <a:buNone/>
            </a:pPr>
            <a:endParaRPr lang="en-US" sz="2600" dirty="0"/>
          </a:p>
          <a:p>
            <a:pPr>
              <a:buFont typeface="Wingdings" panose="05000000000000000000" pitchFamily="2" charset="2"/>
              <a:buChar char="q"/>
            </a:pPr>
            <a:r>
              <a:rPr lang="en-US" sz="2600" dirty="0"/>
              <a:t>“Epidemiology”: direct contact transmission, indirect contact transmission, airborne transmission, communicable disease</a:t>
            </a:r>
          </a:p>
          <a:p>
            <a:pPr>
              <a:buFont typeface="Wingdings" panose="05000000000000000000" pitchFamily="2" charset="2"/>
              <a:buChar char="q"/>
            </a:pPr>
            <a:r>
              <a:rPr lang="en-GB" sz="2600" dirty="0"/>
              <a:t>“Dairy production”: milk, buttermilk, milk chocolate, milk serum</a:t>
            </a:r>
          </a:p>
          <a:p>
            <a:pPr>
              <a:buFont typeface="Wingdings" panose="05000000000000000000" pitchFamily="2" charset="2"/>
              <a:buChar char="q"/>
            </a:pPr>
            <a:r>
              <a:rPr lang="en-US" sz="2600" dirty="0"/>
              <a:t>“Textile manufacturing”: snap button, warp, warping, </a:t>
            </a:r>
            <a:r>
              <a:rPr lang="en-US" sz="2600" dirty="0" err="1"/>
              <a:t>warper</a:t>
            </a:r>
            <a:endParaRPr lang="en-US" sz="2600" dirty="0"/>
          </a:p>
        </p:txBody>
      </p:sp>
    </p:spTree>
    <p:extLst>
      <p:ext uri="{BB962C8B-B14F-4D97-AF65-F5344CB8AC3E}">
        <p14:creationId xmlns:p14="http://schemas.microsoft.com/office/powerpoint/2010/main" val="23019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5000"/>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4 -  Find good contexts</a:t>
            </a:r>
          </a:p>
        </p:txBody>
      </p:sp>
      <p:sp>
        <p:nvSpPr>
          <p:cNvPr id="3" name="Content Placeholder 2"/>
          <p:cNvSpPr>
            <a:spLocks noGrp="1"/>
          </p:cNvSpPr>
          <p:nvPr>
            <p:ph sz="half" idx="1"/>
          </p:nvPr>
        </p:nvSpPr>
        <p:spPr>
          <a:xfrm>
            <a:off x="467544" y="1340768"/>
            <a:ext cx="8136904" cy="4680519"/>
          </a:xfrm>
        </p:spPr>
        <p:txBody>
          <a:bodyPr>
            <a:noAutofit/>
          </a:bodyPr>
          <a:lstStyle/>
          <a:p>
            <a:r>
              <a:rPr lang="en-US" dirty="0"/>
              <a:t>The context should contain the term exactly as entered in the Term field, not another form of the term, e.g. not a multi-word term </a:t>
            </a:r>
          </a:p>
          <a:p>
            <a:r>
              <a:rPr lang="en-US" dirty="0"/>
              <a:t>The context should relate to the subject field/subfield selected</a:t>
            </a:r>
          </a:p>
          <a:p>
            <a:r>
              <a:rPr lang="en-US" dirty="0"/>
              <a:t>The context should come from an eligible source  and be written by native speakers of the language in question, i.e. it is not a translation.</a:t>
            </a:r>
          </a:p>
          <a:p>
            <a:r>
              <a:rPr lang="en-US" dirty="0"/>
              <a:t> The contexts should preferably be defining </a:t>
            </a:r>
          </a:p>
        </p:txBody>
      </p:sp>
    </p:spTree>
    <p:extLst>
      <p:ext uri="{BB962C8B-B14F-4D97-AF65-F5344CB8AC3E}">
        <p14:creationId xmlns:p14="http://schemas.microsoft.com/office/powerpoint/2010/main" val="73427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4 -  Find good contexts: Examples</a:t>
            </a:r>
          </a:p>
        </p:txBody>
      </p:sp>
      <p:sp>
        <p:nvSpPr>
          <p:cNvPr id="3" name="Content Placeholder 2"/>
          <p:cNvSpPr>
            <a:spLocks noGrp="1"/>
          </p:cNvSpPr>
          <p:nvPr>
            <p:ph sz="half" idx="1"/>
          </p:nvPr>
        </p:nvSpPr>
        <p:spPr>
          <a:xfrm>
            <a:off x="467544" y="1340768"/>
            <a:ext cx="8136904" cy="4680519"/>
          </a:xfrm>
        </p:spPr>
        <p:txBody>
          <a:bodyPr>
            <a:noAutofit/>
          </a:bodyPr>
          <a:lstStyle/>
          <a:p>
            <a:r>
              <a:rPr lang="en-US" b="1" dirty="0"/>
              <a:t>Defining context</a:t>
            </a:r>
            <a:r>
              <a:rPr lang="en-US" dirty="0"/>
              <a:t>: a context that contains substantial information helping you to understand a concept, but does not possess the formal rigor of a terminological definition.</a:t>
            </a:r>
          </a:p>
          <a:p>
            <a:pPr marL="0" indent="0">
              <a:buNone/>
            </a:pPr>
            <a:endParaRPr lang="en-US" dirty="0"/>
          </a:p>
          <a:p>
            <a:pPr>
              <a:buFont typeface="Wingdings" panose="05000000000000000000" pitchFamily="2" charset="2"/>
              <a:buChar char="q"/>
            </a:pPr>
            <a:r>
              <a:rPr lang="en-US" dirty="0"/>
              <a:t>“markup language”: </a:t>
            </a:r>
            <a:r>
              <a:rPr lang="en-GB" dirty="0">
                <a:hlinkClick r:id="rId3"/>
              </a:rPr>
              <a:t>https://wipopearl.wipo.int/en/fullrecord/15919</a:t>
            </a:r>
            <a:endParaRPr lang="en-US" dirty="0"/>
          </a:p>
        </p:txBody>
      </p:sp>
    </p:spTree>
    <p:extLst>
      <p:ext uri="{BB962C8B-B14F-4D97-AF65-F5344CB8AC3E}">
        <p14:creationId xmlns:p14="http://schemas.microsoft.com/office/powerpoint/2010/main" val="353438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Step 4 -  Exercise 1</a:t>
            </a:r>
            <a:br>
              <a:rPr lang="en-US" sz="3200" dirty="0"/>
            </a:br>
            <a:r>
              <a:rPr lang="en-US" sz="3200" dirty="0"/>
              <a:t>Good or bad contexts?</a:t>
            </a:r>
            <a:endParaRPr lang="en-GB" sz="3200" dirty="0"/>
          </a:p>
        </p:txBody>
      </p:sp>
      <p:sp>
        <p:nvSpPr>
          <p:cNvPr id="5" name="Content Placeholder 4"/>
          <p:cNvSpPr>
            <a:spLocks noGrp="1"/>
          </p:cNvSpPr>
          <p:nvPr>
            <p:ph idx="1"/>
          </p:nvPr>
        </p:nvSpPr>
        <p:spPr/>
        <p:txBody>
          <a:bodyPr/>
          <a:lstStyle/>
          <a:p>
            <a:r>
              <a:rPr lang="fr-CH" sz="2200" dirty="0"/>
              <a:t>SCIE&gt;</a:t>
            </a:r>
            <a:r>
              <a:rPr lang="fr-CH" sz="2200" dirty="0" err="1"/>
              <a:t>Geosciences</a:t>
            </a:r>
            <a:r>
              <a:rPr lang="fr-CH" sz="2200" dirty="0"/>
              <a:t> : «</a:t>
            </a:r>
            <a:r>
              <a:rPr lang="fr-CH" sz="2200" dirty="0" err="1"/>
              <a:t>valley</a:t>
            </a:r>
            <a:r>
              <a:rPr lang="fr-CH" sz="2200" dirty="0"/>
              <a:t> glacier» </a:t>
            </a:r>
          </a:p>
          <a:p>
            <a:pPr marL="0" indent="0" algn="ctr">
              <a:buNone/>
            </a:pPr>
            <a:endParaRPr lang="en-US" sz="2200" dirty="0"/>
          </a:p>
          <a:p>
            <a:pPr marL="0" indent="0">
              <a:buNone/>
            </a:pPr>
            <a:r>
              <a:rPr lang="en-US" sz="2200" dirty="0"/>
              <a:t>The geography of the world's water supply is changing. Many human occupied areas of traditional rainfall (i.e., the US Southwest) will receive less rain fall in the predicted weather change patterns caused by global warming, whether the source of the change is caused by humans or not. Many mountain-valley glaciers will shrivel or melt completely so that their summer melt rate will greatly reduce and/or will disappear completely.</a:t>
            </a:r>
          </a:p>
          <a:p>
            <a:pPr marL="0" indent="0">
              <a:buNone/>
            </a:pPr>
            <a:r>
              <a:rPr lang="en-GB" sz="2200" dirty="0"/>
              <a:t>WO/2011/013065</a:t>
            </a:r>
            <a:endParaRPr lang="fr-CH" sz="2200" dirty="0"/>
          </a:p>
          <a:p>
            <a:pPr marL="0" indent="0">
              <a:buNone/>
            </a:pPr>
            <a:endParaRPr lang="en-GB" dirty="0"/>
          </a:p>
        </p:txBody>
      </p:sp>
      <p:pic>
        <p:nvPicPr>
          <p:cNvPr id="6" name="Picture 5"/>
          <p:cNvPicPr>
            <a:picLocks noChangeAspect="1"/>
          </p:cNvPicPr>
          <p:nvPr/>
        </p:nvPicPr>
        <p:blipFill>
          <a:blip r:embed="rId2"/>
          <a:stretch>
            <a:fillRect/>
          </a:stretch>
        </p:blipFill>
        <p:spPr>
          <a:xfrm>
            <a:off x="7092280" y="349062"/>
            <a:ext cx="1073180" cy="1073180"/>
          </a:xfrm>
          <a:prstGeom prst="rect">
            <a:avLst/>
          </a:prstGeom>
        </p:spPr>
      </p:pic>
    </p:spTree>
    <p:extLst>
      <p:ext uri="{BB962C8B-B14F-4D97-AF65-F5344CB8AC3E}">
        <p14:creationId xmlns:p14="http://schemas.microsoft.com/office/powerpoint/2010/main" val="10803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Step 4 - Exercise 1: Good or bad contexts?</a:t>
            </a:r>
            <a:endParaRPr lang="en-GB" sz="3200" dirty="0"/>
          </a:p>
        </p:txBody>
      </p:sp>
      <p:sp>
        <p:nvSpPr>
          <p:cNvPr id="5" name="Content Placeholder 4"/>
          <p:cNvSpPr>
            <a:spLocks noGrp="1"/>
          </p:cNvSpPr>
          <p:nvPr>
            <p:ph idx="1"/>
          </p:nvPr>
        </p:nvSpPr>
        <p:spPr>
          <a:xfrm>
            <a:off x="424084" y="1418615"/>
            <a:ext cx="8229600" cy="4352925"/>
          </a:xfrm>
        </p:spPr>
        <p:txBody>
          <a:bodyPr/>
          <a:lstStyle/>
          <a:p>
            <a:r>
              <a:rPr lang="fr-CH" dirty="0"/>
              <a:t>SCIE&gt;</a:t>
            </a:r>
            <a:r>
              <a:rPr lang="fr-CH" dirty="0" err="1"/>
              <a:t>Geosciences</a:t>
            </a:r>
            <a:r>
              <a:rPr lang="fr-CH" dirty="0"/>
              <a:t> : «</a:t>
            </a:r>
            <a:r>
              <a:rPr lang="fr-CH" dirty="0" err="1"/>
              <a:t>valley</a:t>
            </a:r>
            <a:r>
              <a:rPr lang="fr-CH" dirty="0"/>
              <a:t> glacier» </a:t>
            </a:r>
          </a:p>
          <a:p>
            <a:pPr marL="0" indent="0" algn="ctr">
              <a:buNone/>
            </a:pPr>
            <a:endParaRPr lang="en-US" sz="2000" dirty="0"/>
          </a:p>
        </p:txBody>
      </p:sp>
      <p:pic>
        <p:nvPicPr>
          <p:cNvPr id="3" name="Picture 2"/>
          <p:cNvPicPr>
            <a:picLocks noChangeAspect="1"/>
          </p:cNvPicPr>
          <p:nvPr/>
        </p:nvPicPr>
        <p:blipFill>
          <a:blip r:embed="rId2"/>
          <a:stretch>
            <a:fillRect/>
          </a:stretch>
        </p:blipFill>
        <p:spPr>
          <a:xfrm>
            <a:off x="411614" y="1988840"/>
            <a:ext cx="8299226" cy="4248473"/>
          </a:xfrm>
          <a:prstGeom prst="rect">
            <a:avLst/>
          </a:prstGeom>
        </p:spPr>
      </p:pic>
      <p:pic>
        <p:nvPicPr>
          <p:cNvPr id="9" name="Picture 8"/>
          <p:cNvPicPr>
            <a:picLocks noChangeAspect="1"/>
          </p:cNvPicPr>
          <p:nvPr/>
        </p:nvPicPr>
        <p:blipFill>
          <a:blip r:embed="rId3"/>
          <a:stretch>
            <a:fillRect/>
          </a:stretch>
        </p:blipFill>
        <p:spPr>
          <a:xfrm>
            <a:off x="7740353" y="1312136"/>
            <a:ext cx="1003604" cy="1036742"/>
          </a:xfrm>
          <a:prstGeom prst="rect">
            <a:avLst/>
          </a:prstGeom>
        </p:spPr>
      </p:pic>
    </p:spTree>
    <p:extLst>
      <p:ext uri="{BB962C8B-B14F-4D97-AF65-F5344CB8AC3E}">
        <p14:creationId xmlns:p14="http://schemas.microsoft.com/office/powerpoint/2010/main" val="15934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Step 4 -  Exercise 2</a:t>
            </a:r>
            <a:br>
              <a:rPr lang="en-US" sz="3200" dirty="0"/>
            </a:br>
            <a:r>
              <a:rPr lang="en-US" sz="3200" dirty="0"/>
              <a:t>Good or bad contexts?</a:t>
            </a:r>
            <a:endParaRPr lang="en-GB" sz="3200" dirty="0"/>
          </a:p>
        </p:txBody>
      </p:sp>
      <p:sp>
        <p:nvSpPr>
          <p:cNvPr id="5" name="Content Placeholder 4"/>
          <p:cNvSpPr>
            <a:spLocks noGrp="1"/>
          </p:cNvSpPr>
          <p:nvPr>
            <p:ph idx="1"/>
          </p:nvPr>
        </p:nvSpPr>
        <p:spPr/>
        <p:txBody>
          <a:bodyPr/>
          <a:lstStyle/>
          <a:p>
            <a:r>
              <a:rPr lang="fr-CH" sz="2200" dirty="0"/>
              <a:t>MEDI&gt; </a:t>
            </a:r>
            <a:r>
              <a:rPr lang="fr-CH" sz="2200" dirty="0" err="1"/>
              <a:t>Dentistry</a:t>
            </a:r>
            <a:r>
              <a:rPr lang="fr-CH" sz="2200" dirty="0"/>
              <a:t> : «crown» </a:t>
            </a:r>
          </a:p>
          <a:p>
            <a:pPr marL="0" indent="0" algn="ctr">
              <a:buNone/>
            </a:pPr>
            <a:endParaRPr lang="en-US" sz="2200" dirty="0"/>
          </a:p>
          <a:p>
            <a:pPr marL="0" indent="0">
              <a:buNone/>
            </a:pPr>
            <a:r>
              <a:rPr lang="en-US" sz="2200" dirty="0"/>
              <a:t>The crown 112 may be defined as the upper curved portion of the head 102 of a wood or metal wood. The sole 114 may be defined as the bottom or underside portion of any type of club, and is generally opposite the crown 112.</a:t>
            </a:r>
          </a:p>
          <a:p>
            <a:pPr marL="0" indent="0">
              <a:buNone/>
            </a:pPr>
            <a:r>
              <a:rPr lang="en-GB" sz="2200" dirty="0"/>
              <a:t>US20160096083</a:t>
            </a:r>
            <a:endParaRPr lang="en-GB" dirty="0"/>
          </a:p>
        </p:txBody>
      </p:sp>
      <p:pic>
        <p:nvPicPr>
          <p:cNvPr id="6" name="Picture 5"/>
          <p:cNvPicPr>
            <a:picLocks noChangeAspect="1"/>
          </p:cNvPicPr>
          <p:nvPr/>
        </p:nvPicPr>
        <p:blipFill>
          <a:blip r:embed="rId3"/>
          <a:stretch>
            <a:fillRect/>
          </a:stretch>
        </p:blipFill>
        <p:spPr>
          <a:xfrm>
            <a:off x="7092280" y="349062"/>
            <a:ext cx="1073180" cy="1073180"/>
          </a:xfrm>
          <a:prstGeom prst="rect">
            <a:avLst/>
          </a:prstGeom>
        </p:spPr>
      </p:pic>
    </p:spTree>
    <p:extLst>
      <p:ext uri="{BB962C8B-B14F-4D97-AF65-F5344CB8AC3E}">
        <p14:creationId xmlns:p14="http://schemas.microsoft.com/office/powerpoint/2010/main" val="13483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Step 4 - Exercise 2: Good or bad contexts?</a:t>
            </a:r>
            <a:endParaRPr lang="en-GB" sz="3000" dirty="0"/>
          </a:p>
        </p:txBody>
      </p:sp>
      <p:sp>
        <p:nvSpPr>
          <p:cNvPr id="5" name="Content Placeholder 4"/>
          <p:cNvSpPr>
            <a:spLocks noGrp="1"/>
          </p:cNvSpPr>
          <p:nvPr>
            <p:ph idx="1"/>
          </p:nvPr>
        </p:nvSpPr>
        <p:spPr/>
        <p:txBody>
          <a:bodyPr/>
          <a:lstStyle/>
          <a:p>
            <a:r>
              <a:rPr lang="fr-CH" dirty="0"/>
              <a:t>MEDI&gt;</a:t>
            </a:r>
            <a:r>
              <a:rPr lang="fr-CH" dirty="0" err="1"/>
              <a:t>Dentistry</a:t>
            </a:r>
            <a:r>
              <a:rPr lang="fr-CH" dirty="0"/>
              <a:t>: «crown»</a:t>
            </a:r>
          </a:p>
          <a:p>
            <a:pPr marL="0" indent="0">
              <a:buNone/>
            </a:pPr>
            <a:endParaRPr lang="fr-CH" dirty="0"/>
          </a:p>
          <a:p>
            <a:pPr marL="0" indent="0">
              <a:buNone/>
            </a:pPr>
            <a:endParaRPr lang="en-GB" dirty="0"/>
          </a:p>
        </p:txBody>
      </p:sp>
      <p:pic>
        <p:nvPicPr>
          <p:cNvPr id="7" name="Picture 6"/>
          <p:cNvPicPr>
            <a:picLocks noChangeAspect="1"/>
          </p:cNvPicPr>
          <p:nvPr/>
        </p:nvPicPr>
        <p:blipFill>
          <a:blip r:embed="rId2"/>
          <a:stretch>
            <a:fillRect/>
          </a:stretch>
        </p:blipFill>
        <p:spPr>
          <a:xfrm>
            <a:off x="7740352" y="293913"/>
            <a:ext cx="1151437" cy="1189457"/>
          </a:xfrm>
          <a:prstGeom prst="rect">
            <a:avLst/>
          </a:prstGeom>
        </p:spPr>
      </p:pic>
      <p:pic>
        <p:nvPicPr>
          <p:cNvPr id="3" name="Picture 2"/>
          <p:cNvPicPr>
            <a:picLocks noChangeAspect="1"/>
          </p:cNvPicPr>
          <p:nvPr/>
        </p:nvPicPr>
        <p:blipFill>
          <a:blip r:embed="rId3"/>
          <a:stretch>
            <a:fillRect/>
          </a:stretch>
        </p:blipFill>
        <p:spPr>
          <a:xfrm>
            <a:off x="323528" y="2780928"/>
            <a:ext cx="8693945" cy="2221155"/>
          </a:xfrm>
          <a:prstGeom prst="rect">
            <a:avLst/>
          </a:prstGeom>
        </p:spPr>
      </p:pic>
    </p:spTree>
    <p:extLst>
      <p:ext uri="{BB962C8B-B14F-4D97-AF65-F5344CB8AC3E}">
        <p14:creationId xmlns:p14="http://schemas.microsoft.com/office/powerpoint/2010/main" val="411502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439863" y="2870200"/>
            <a:ext cx="7092577" cy="1406525"/>
          </a:xfrm>
          <a:noFill/>
          <a:ln/>
        </p:spPr>
        <p:txBody>
          <a:bodyPr/>
          <a:lstStyle/>
          <a:p>
            <a:r>
              <a:rPr lang="en-US" altLang="en-US" b="1" dirty="0">
                <a:solidFill>
                  <a:srgbClr val="00408C"/>
                </a:solidFill>
                <a:latin typeface="Dotum" pitchFamily="34" charset="-127"/>
                <a:ea typeface="Dotum" pitchFamily="34" charset="-127"/>
              </a:rPr>
              <a:t>How Terminology Work is organized at WIPO: Workshop</a:t>
            </a:r>
          </a:p>
        </p:txBody>
      </p:sp>
      <p:sp>
        <p:nvSpPr>
          <p:cNvPr id="2053" name="Text Box 5"/>
          <p:cNvSpPr txBox="1">
            <a:spLocks noChangeArrowheads="1"/>
          </p:cNvSpPr>
          <p:nvPr/>
        </p:nvSpPr>
        <p:spPr bwMode="auto">
          <a:xfrm>
            <a:off x="6300192" y="5229199"/>
            <a:ext cx="2667244" cy="33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p>
            <a:pPr eaLnBrk="0" fontAlgn="base" hangingPunct="0">
              <a:lnSpc>
                <a:spcPct val="40000"/>
              </a:lnSpc>
              <a:spcBef>
                <a:spcPct val="50000"/>
              </a:spcBef>
              <a:spcAft>
                <a:spcPct val="0"/>
              </a:spcAft>
            </a:pPr>
            <a:r>
              <a:rPr lang="en-US" altLang="en-US" sz="1400" b="1" dirty="0">
                <a:solidFill>
                  <a:srgbClr val="00B0F0"/>
                </a:solidFill>
                <a:latin typeface="Dotum" pitchFamily="34" charset="-127"/>
                <a:ea typeface="Dotum" pitchFamily="34" charset="-127"/>
              </a:rPr>
              <a:t>TSS2020, </a:t>
            </a:r>
            <a:r>
              <a:rPr lang="en-US" altLang="en-US" sz="1300" b="1" dirty="0">
                <a:solidFill>
                  <a:srgbClr val="00B0F0"/>
                </a:solidFill>
                <a:latin typeface="Dotum" pitchFamily="34" charset="-127"/>
                <a:ea typeface="Dotum" pitchFamily="34" charset="-127"/>
              </a:rPr>
              <a:t>3 July 2020</a:t>
            </a:r>
          </a:p>
        </p:txBody>
      </p:sp>
      <p:sp>
        <p:nvSpPr>
          <p:cNvPr id="2054" name="Rectangle 6"/>
          <p:cNvSpPr>
            <a:spLocks noChangeArrowheads="1"/>
          </p:cNvSpPr>
          <p:nvPr/>
        </p:nvSpPr>
        <p:spPr bwMode="auto">
          <a:xfrm>
            <a:off x="900113" y="2924175"/>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pPr algn="ctr" fontAlgn="base">
              <a:spcBef>
                <a:spcPct val="50000"/>
              </a:spcBef>
              <a:spcAft>
                <a:spcPct val="0"/>
              </a:spcAft>
            </a:pPr>
            <a:endParaRPr lang="en-US" sz="1200" dirty="0">
              <a:solidFill>
                <a:srgbClr val="000000"/>
              </a:solidFill>
              <a:ea typeface="Dotum" pitchFamily="34" charset="-127"/>
            </a:endParaRPr>
          </a:p>
        </p:txBody>
      </p:sp>
      <p:sp>
        <p:nvSpPr>
          <p:cNvPr id="2055" name="Rectangle 7"/>
          <p:cNvSpPr>
            <a:spLocks noChangeArrowheads="1"/>
          </p:cNvSpPr>
          <p:nvPr/>
        </p:nvSpPr>
        <p:spPr bwMode="auto">
          <a:xfrm>
            <a:off x="755650" y="4631297"/>
            <a:ext cx="6934200" cy="71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defRPr sz="24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400">
                <a:solidFill>
                  <a:schemeClr val="tx1"/>
                </a:solidFill>
                <a:latin typeface="Arial" charset="0"/>
                <a:cs typeface="Arial" charset="0"/>
              </a:defRPr>
            </a:lvl3pPr>
            <a:lvl4pPr>
              <a:spcBef>
                <a:spcPct val="20000"/>
              </a:spcBef>
              <a:defRPr sz="2400">
                <a:solidFill>
                  <a:schemeClr val="tx1"/>
                </a:solidFill>
                <a:latin typeface="Arial" charset="0"/>
                <a:cs typeface="Arial" charset="0"/>
              </a:defRPr>
            </a:lvl4pPr>
            <a:lvl5pPr>
              <a:spcBef>
                <a:spcPct val="20000"/>
              </a:spcBef>
              <a:defRPr sz="2400">
                <a:solidFill>
                  <a:schemeClr val="tx1"/>
                </a:solidFill>
                <a:latin typeface="Arial" charset="0"/>
                <a:cs typeface="Arial" charset="0"/>
              </a:defRPr>
            </a:lvl5pPr>
            <a:lvl6pPr algn="ctr" fontAlgn="base">
              <a:spcBef>
                <a:spcPct val="20000"/>
              </a:spcBef>
              <a:spcAft>
                <a:spcPct val="0"/>
              </a:spcAft>
              <a:defRPr sz="2400">
                <a:solidFill>
                  <a:schemeClr val="tx1"/>
                </a:solidFill>
                <a:latin typeface="Arial" charset="0"/>
                <a:cs typeface="Arial" charset="0"/>
              </a:defRPr>
            </a:lvl6pPr>
            <a:lvl7pPr algn="ctr" fontAlgn="base">
              <a:spcBef>
                <a:spcPct val="20000"/>
              </a:spcBef>
              <a:spcAft>
                <a:spcPct val="0"/>
              </a:spcAft>
              <a:defRPr sz="2400">
                <a:solidFill>
                  <a:schemeClr val="tx1"/>
                </a:solidFill>
                <a:latin typeface="Arial" charset="0"/>
                <a:cs typeface="Arial" charset="0"/>
              </a:defRPr>
            </a:lvl7pPr>
            <a:lvl8pPr algn="ctr" fontAlgn="base">
              <a:spcBef>
                <a:spcPct val="20000"/>
              </a:spcBef>
              <a:spcAft>
                <a:spcPct val="0"/>
              </a:spcAft>
              <a:defRPr sz="2400">
                <a:solidFill>
                  <a:schemeClr val="tx1"/>
                </a:solidFill>
                <a:latin typeface="Arial" charset="0"/>
                <a:cs typeface="Arial" charset="0"/>
              </a:defRPr>
            </a:lvl8pPr>
            <a:lvl9pPr algn="ctr" fontAlgn="base">
              <a:spcBef>
                <a:spcPct val="20000"/>
              </a:spcBef>
              <a:spcAft>
                <a:spcPct val="0"/>
              </a:spcAft>
              <a:defRPr sz="2400">
                <a:solidFill>
                  <a:schemeClr val="tx1"/>
                </a:solidFill>
                <a:latin typeface="Arial" charset="0"/>
                <a:cs typeface="Arial" charset="0"/>
              </a:defRPr>
            </a:lvl9pPr>
          </a:lstStyle>
          <a:p>
            <a:pPr fontAlgn="base">
              <a:spcAft>
                <a:spcPct val="0"/>
              </a:spcAft>
            </a:pPr>
            <a:endParaRPr lang="en-US" altLang="en-US" sz="1900" dirty="0">
              <a:solidFill>
                <a:srgbClr val="00408C"/>
              </a:solidFill>
              <a:latin typeface="Dotum" pitchFamily="34" charset="-127"/>
              <a:ea typeface="Dotum" pitchFamily="34" charset="-127"/>
            </a:endParaRPr>
          </a:p>
          <a:p>
            <a:pPr fontAlgn="base">
              <a:spcAft>
                <a:spcPct val="0"/>
              </a:spcAft>
            </a:pPr>
            <a:r>
              <a:rPr lang="en-US" altLang="en-US" sz="1400" b="1" dirty="0">
                <a:solidFill>
                  <a:srgbClr val="00408C"/>
                </a:solidFill>
                <a:latin typeface="Dotum" pitchFamily="34" charset="-127"/>
                <a:ea typeface="Dotum" pitchFamily="34" charset="-127"/>
              </a:rPr>
              <a:t>Geoffrey Westgate, Cristina Valentini</a:t>
            </a:r>
          </a:p>
          <a:p>
            <a:pPr fontAlgn="base">
              <a:spcAft>
                <a:spcPct val="0"/>
              </a:spcAft>
            </a:pPr>
            <a:r>
              <a:rPr lang="en-US" altLang="en-US" sz="1400" dirty="0">
                <a:solidFill>
                  <a:srgbClr val="00408C"/>
                </a:solidFill>
                <a:latin typeface="Dotum" pitchFamily="34" charset="-127"/>
                <a:ea typeface="Dotum" pitchFamily="34" charset="-127"/>
              </a:rPr>
              <a:t>Support Section, PCT Translation Division</a:t>
            </a:r>
          </a:p>
        </p:txBody>
      </p:sp>
    </p:spTree>
    <p:extLst>
      <p:ext uri="{BB962C8B-B14F-4D97-AF65-F5344CB8AC3E}">
        <p14:creationId xmlns:p14="http://schemas.microsoft.com/office/powerpoint/2010/main" val="216197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5 -  Select eligible sources</a:t>
            </a:r>
          </a:p>
        </p:txBody>
      </p:sp>
      <p:sp>
        <p:nvSpPr>
          <p:cNvPr id="3" name="Content Placeholder 2"/>
          <p:cNvSpPr>
            <a:spLocks noGrp="1"/>
          </p:cNvSpPr>
          <p:nvPr>
            <p:ph sz="half" idx="1"/>
          </p:nvPr>
        </p:nvSpPr>
        <p:spPr>
          <a:xfrm>
            <a:off x="467544" y="1340768"/>
            <a:ext cx="8136904" cy="4680519"/>
          </a:xfrm>
        </p:spPr>
        <p:txBody>
          <a:bodyPr>
            <a:noAutofit/>
          </a:bodyPr>
          <a:lstStyle/>
          <a:p>
            <a:r>
              <a:rPr lang="en-US" dirty="0"/>
              <a:t>Source: any text in which a term occurs  </a:t>
            </a:r>
          </a:p>
          <a:p>
            <a:r>
              <a:rPr lang="en-US" dirty="0"/>
              <a:t>Eligible sources: Patents (patent descriptions, preferably); Scientific and technical articles (e.g. published in specialized journals); Academic papers (theses, dissertations) and textbooks</a:t>
            </a:r>
          </a:p>
          <a:p>
            <a:r>
              <a:rPr lang="en-US" dirty="0"/>
              <a:t>Ineligible sources: Dictionaries, Glossaries, Encyclopedias, Terminology databases, Wikipedia, Blogs, Company websites</a:t>
            </a:r>
          </a:p>
        </p:txBody>
      </p:sp>
    </p:spTree>
    <p:extLst>
      <p:ext uri="{BB962C8B-B14F-4D97-AF65-F5344CB8AC3E}">
        <p14:creationId xmlns:p14="http://schemas.microsoft.com/office/powerpoint/2010/main" val="299280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5 -  Select eligible sources: Examples</a:t>
            </a:r>
          </a:p>
        </p:txBody>
      </p:sp>
      <p:sp>
        <p:nvSpPr>
          <p:cNvPr id="7" name="Content Placeholder 6"/>
          <p:cNvSpPr>
            <a:spLocks noGrp="1"/>
          </p:cNvSpPr>
          <p:nvPr>
            <p:ph sz="half" idx="1"/>
          </p:nvPr>
        </p:nvSpPr>
        <p:spPr>
          <a:xfrm>
            <a:off x="457200" y="1773238"/>
            <a:ext cx="8075240" cy="4352925"/>
          </a:xfrm>
        </p:spPr>
        <p:txBody>
          <a:bodyPr/>
          <a:lstStyle/>
          <a:p>
            <a:r>
              <a:rPr lang="en-GB" dirty="0">
                <a:hlinkClick r:id="rId3"/>
              </a:rPr>
              <a:t>https://patentscope.wipo.int/search/en/detail.jsf?docId=WO2018183084&amp;_cid=P20-KC5WDG-78444-1</a:t>
            </a:r>
            <a:endParaRPr lang="en-GB" dirty="0"/>
          </a:p>
        </p:txBody>
      </p:sp>
    </p:spTree>
    <p:extLst>
      <p:ext uri="{BB962C8B-B14F-4D97-AF65-F5344CB8AC3E}">
        <p14:creationId xmlns:p14="http://schemas.microsoft.com/office/powerpoint/2010/main" val="66933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5 - Select eligible sources: Exercise 1 </a:t>
            </a:r>
          </a:p>
        </p:txBody>
      </p:sp>
      <p:sp>
        <p:nvSpPr>
          <p:cNvPr id="3" name="Content Placeholder 2"/>
          <p:cNvSpPr>
            <a:spLocks noGrp="1"/>
          </p:cNvSpPr>
          <p:nvPr>
            <p:ph sz="half" idx="1"/>
          </p:nvPr>
        </p:nvSpPr>
        <p:spPr>
          <a:xfrm>
            <a:off x="467544" y="1340768"/>
            <a:ext cx="8136904" cy="4680519"/>
          </a:xfrm>
        </p:spPr>
        <p:txBody>
          <a:bodyPr>
            <a:noAutofit/>
          </a:bodyPr>
          <a:lstStyle/>
          <a:p>
            <a:r>
              <a:rPr lang="fr-CH" dirty="0"/>
              <a:t>Eligible or </a:t>
            </a:r>
            <a:r>
              <a:rPr lang="fr-CH" dirty="0" err="1"/>
              <a:t>ineligible</a:t>
            </a:r>
            <a:r>
              <a:rPr lang="fr-CH" dirty="0"/>
              <a:t> source?</a:t>
            </a:r>
          </a:p>
          <a:p>
            <a:pPr marL="0" indent="0">
              <a:buNone/>
            </a:pPr>
            <a:endParaRPr lang="fr-CH" dirty="0"/>
          </a:p>
          <a:p>
            <a:pPr>
              <a:buFont typeface="Wingdings" panose="05000000000000000000" pitchFamily="2" charset="2"/>
              <a:buChar char="q"/>
            </a:pPr>
            <a:r>
              <a:rPr lang="en-US" dirty="0"/>
              <a:t>Contexts in English in the field of telecommunications: </a:t>
            </a:r>
            <a:r>
              <a:rPr lang="en-GB" dirty="0">
                <a:hlinkClick r:id="rId3"/>
              </a:rPr>
              <a:t>https://patentscope.wipo.int/search/en/detail.jsf?docId=WO2017101084&amp;_cid=P10-KA78UZ-95410-1</a:t>
            </a:r>
            <a:endParaRPr lang="en-GB" dirty="0"/>
          </a:p>
        </p:txBody>
      </p:sp>
      <p:pic>
        <p:nvPicPr>
          <p:cNvPr id="4" name="Picture 3"/>
          <p:cNvPicPr>
            <a:picLocks noChangeAspect="1"/>
          </p:cNvPicPr>
          <p:nvPr/>
        </p:nvPicPr>
        <p:blipFill>
          <a:blip r:embed="rId4"/>
          <a:stretch>
            <a:fillRect/>
          </a:stretch>
        </p:blipFill>
        <p:spPr>
          <a:xfrm>
            <a:off x="7118206" y="1285310"/>
            <a:ext cx="1073180" cy="1073180"/>
          </a:xfrm>
          <a:prstGeom prst="rect">
            <a:avLst/>
          </a:prstGeom>
        </p:spPr>
      </p:pic>
    </p:spTree>
    <p:extLst>
      <p:ext uri="{BB962C8B-B14F-4D97-AF65-F5344CB8AC3E}">
        <p14:creationId xmlns:p14="http://schemas.microsoft.com/office/powerpoint/2010/main" val="16749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5 - Select eligible sources: Exercise 2 </a:t>
            </a:r>
          </a:p>
        </p:txBody>
      </p:sp>
      <p:sp>
        <p:nvSpPr>
          <p:cNvPr id="3" name="Content Placeholder 2"/>
          <p:cNvSpPr>
            <a:spLocks noGrp="1"/>
          </p:cNvSpPr>
          <p:nvPr>
            <p:ph sz="half" idx="1"/>
          </p:nvPr>
        </p:nvSpPr>
        <p:spPr>
          <a:xfrm>
            <a:off x="467544" y="1340768"/>
            <a:ext cx="8136904" cy="4680519"/>
          </a:xfrm>
        </p:spPr>
        <p:txBody>
          <a:bodyPr>
            <a:noAutofit/>
          </a:bodyPr>
          <a:lstStyle/>
          <a:p>
            <a:r>
              <a:rPr lang="fr-CH" dirty="0"/>
              <a:t>Eligible or </a:t>
            </a:r>
            <a:r>
              <a:rPr lang="fr-CH" dirty="0" err="1"/>
              <a:t>ineligible</a:t>
            </a:r>
            <a:r>
              <a:rPr lang="fr-CH" dirty="0"/>
              <a:t> source?</a:t>
            </a:r>
          </a:p>
          <a:p>
            <a:pPr marL="0" indent="0">
              <a:buNone/>
            </a:pPr>
            <a:endParaRPr lang="fr-CH" dirty="0"/>
          </a:p>
          <a:p>
            <a:pPr>
              <a:buFont typeface="Wingdings" panose="05000000000000000000" pitchFamily="2" charset="2"/>
              <a:buChar char="q"/>
            </a:pPr>
            <a:r>
              <a:rPr lang="en-GB" dirty="0"/>
              <a:t>Contexts in English in the field of artificial intelligence: </a:t>
            </a:r>
            <a:r>
              <a:rPr lang="en-GB" dirty="0">
                <a:hlinkClick r:id="rId3"/>
              </a:rPr>
              <a:t>https://patentscope.wipo.int/search/en/detail.jsf?docId=WO2007042403&amp;_cid=P10-KA78RA-94124-1</a:t>
            </a:r>
            <a:r>
              <a:rPr lang="en-GB" dirty="0"/>
              <a:t> </a:t>
            </a:r>
          </a:p>
          <a:p>
            <a:endParaRPr lang="en-US" dirty="0"/>
          </a:p>
        </p:txBody>
      </p:sp>
      <p:pic>
        <p:nvPicPr>
          <p:cNvPr id="4" name="Picture 3"/>
          <p:cNvPicPr>
            <a:picLocks noChangeAspect="1"/>
          </p:cNvPicPr>
          <p:nvPr/>
        </p:nvPicPr>
        <p:blipFill>
          <a:blip r:embed="rId4"/>
          <a:stretch>
            <a:fillRect/>
          </a:stretch>
        </p:blipFill>
        <p:spPr>
          <a:xfrm>
            <a:off x="7576539" y="1263487"/>
            <a:ext cx="1151437" cy="1189457"/>
          </a:xfrm>
          <a:prstGeom prst="rect">
            <a:avLst/>
          </a:prstGeom>
        </p:spPr>
      </p:pic>
    </p:spTree>
    <p:extLst>
      <p:ext uri="{BB962C8B-B14F-4D97-AF65-F5344CB8AC3E}">
        <p14:creationId xmlns:p14="http://schemas.microsoft.com/office/powerpoint/2010/main" val="6859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E7AAC-C52C-4F66-8DAA-82873C6EBFFD}"/>
              </a:ext>
            </a:extLst>
          </p:cNvPr>
          <p:cNvSpPr>
            <a:spLocks noGrp="1"/>
          </p:cNvSpPr>
          <p:nvPr>
            <p:ph type="title"/>
          </p:nvPr>
        </p:nvSpPr>
        <p:spPr>
          <a:xfrm>
            <a:off x="1219200" y="2971800"/>
            <a:ext cx="6858000" cy="1465312"/>
          </a:xfrm>
        </p:spPr>
        <p:txBody>
          <a:bodyPr/>
          <a:lstStyle/>
          <a:p>
            <a:r>
              <a:rPr lang="de-DE" dirty="0"/>
              <a:t>WIPO Pearl:</a:t>
            </a:r>
            <a:r>
              <a:rPr lang="en-GB" dirty="0">
                <a:hlinkClick r:id="rId2"/>
              </a:rPr>
              <a:t> https://www.wipo.int/reference/en/wipopearl/</a:t>
            </a:r>
            <a:r>
              <a:rPr lang="de-DE" dirty="0"/>
              <a:t> </a:t>
            </a:r>
            <a:br>
              <a:rPr lang="de-DE" dirty="0"/>
            </a:br>
            <a:r>
              <a:rPr lang="de-DE" dirty="0">
                <a:hlinkClick r:id="rId3"/>
              </a:rPr>
              <a:t>geoff.westgate@wipo.int</a:t>
            </a:r>
            <a:br>
              <a:rPr lang="de-DE" dirty="0"/>
            </a:br>
            <a:r>
              <a:rPr lang="de-DE" dirty="0"/>
              <a:t>cristina.valentini@wipo.int</a:t>
            </a:r>
            <a:br>
              <a:rPr lang="de-DE" dirty="0"/>
            </a:br>
            <a:br>
              <a:rPr lang="de-DE" dirty="0"/>
            </a:br>
            <a:br>
              <a:rPr lang="de-DE" dirty="0"/>
            </a:br>
            <a:endParaRPr lang="de-DE" dirty="0"/>
          </a:p>
        </p:txBody>
      </p:sp>
      <p:sp>
        <p:nvSpPr>
          <p:cNvPr id="3" name="Textplatzhalter 2">
            <a:extLst>
              <a:ext uri="{FF2B5EF4-FFF2-40B4-BE49-F238E27FC236}">
                <a16:creationId xmlns:a16="http://schemas.microsoft.com/office/drawing/2014/main" id="{30823825-C452-4359-AFCA-4C2F8027AC0B}"/>
              </a:ext>
            </a:extLst>
          </p:cNvPr>
          <p:cNvSpPr>
            <a:spLocks noGrp="1"/>
          </p:cNvSpPr>
          <p:nvPr>
            <p:ph type="body" idx="1"/>
          </p:nvPr>
        </p:nvSpPr>
        <p:spPr>
          <a:xfrm>
            <a:off x="1219200" y="4581128"/>
            <a:ext cx="6781800" cy="1143000"/>
          </a:xfrm>
        </p:spPr>
        <p:txBody>
          <a:body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endParaRPr lang="de-DE" dirty="0"/>
          </a:p>
        </p:txBody>
      </p:sp>
      <p:sp>
        <p:nvSpPr>
          <p:cNvPr id="4" name="Datumsplatzhalter 3">
            <a:extLst>
              <a:ext uri="{FF2B5EF4-FFF2-40B4-BE49-F238E27FC236}">
                <a16:creationId xmlns:a16="http://schemas.microsoft.com/office/drawing/2014/main" id="{4431E19B-2384-47CB-A167-59AD8461AE7D}"/>
              </a:ext>
            </a:extLst>
          </p:cNvPr>
          <p:cNvSpPr>
            <a:spLocks noGrp="1"/>
          </p:cNvSpPr>
          <p:nvPr>
            <p:ph type="dt" sz="half" idx="10"/>
          </p:nvPr>
        </p:nvSpPr>
        <p:spPr/>
        <p:txBody>
          <a:bodyPr/>
          <a:lstStyle/>
          <a:p>
            <a:pPr defTabSz="685800" fontAlgn="base">
              <a:spcBef>
                <a:spcPct val="0"/>
              </a:spcBef>
              <a:spcAft>
                <a:spcPct val="0"/>
              </a:spcAft>
            </a:pPr>
            <a:r>
              <a:rPr lang="en-US">
                <a:solidFill>
                  <a:prstClr val="white"/>
                </a:solidFill>
              </a:rPr>
              <a:t>1-4 July 2020</a:t>
            </a:r>
            <a:endParaRPr lang="en-US" dirty="0">
              <a:solidFill>
                <a:prstClr val="white"/>
              </a:solidFill>
            </a:endParaRPr>
          </a:p>
        </p:txBody>
      </p:sp>
      <p:sp>
        <p:nvSpPr>
          <p:cNvPr id="5" name="Fußzeilenplatzhalter 4">
            <a:extLst>
              <a:ext uri="{FF2B5EF4-FFF2-40B4-BE49-F238E27FC236}">
                <a16:creationId xmlns:a16="http://schemas.microsoft.com/office/drawing/2014/main" id="{299C1934-45B0-4EB8-BF74-BADFB57431F7}"/>
              </a:ext>
            </a:extLst>
          </p:cNvPr>
          <p:cNvSpPr>
            <a:spLocks noGrp="1"/>
          </p:cNvSpPr>
          <p:nvPr>
            <p:ph type="ftr" sz="quarter" idx="11"/>
          </p:nvPr>
        </p:nvSpPr>
        <p:spPr/>
        <p:txBody>
          <a:bodyPr/>
          <a:lstStyle/>
          <a:p>
            <a:pPr defTabSz="685800" fontAlgn="base">
              <a:spcBef>
                <a:spcPct val="0"/>
              </a:spcBef>
              <a:spcAft>
                <a:spcPct val="0"/>
              </a:spcAft>
            </a:pPr>
            <a:r>
              <a:rPr lang="en-US">
                <a:solidFill>
                  <a:prstClr val="white"/>
                </a:solidFill>
              </a:rPr>
              <a:t>TSS 2020 ONLINE</a:t>
            </a:r>
            <a:endParaRPr lang="en-US" dirty="0">
              <a:solidFill>
                <a:prstClr val="white"/>
              </a:solidFill>
            </a:endParaRPr>
          </a:p>
        </p:txBody>
      </p:sp>
      <p:sp>
        <p:nvSpPr>
          <p:cNvPr id="6" name="Foliennummernplatzhalter 5">
            <a:extLst>
              <a:ext uri="{FF2B5EF4-FFF2-40B4-BE49-F238E27FC236}">
                <a16:creationId xmlns:a16="http://schemas.microsoft.com/office/drawing/2014/main" id="{1CCE8F80-1A61-46E2-96F7-F11C53A03891}"/>
              </a:ext>
            </a:extLst>
          </p:cNvPr>
          <p:cNvSpPr>
            <a:spLocks noGrp="1"/>
          </p:cNvSpPr>
          <p:nvPr>
            <p:ph type="sldNum" sz="quarter" idx="12"/>
          </p:nvPr>
        </p:nvSpPr>
        <p:spPr/>
        <p:txBody>
          <a:bodyPr/>
          <a:lstStyle/>
          <a:p>
            <a:pPr defTabSz="685800" fontAlgn="base">
              <a:spcBef>
                <a:spcPct val="0"/>
              </a:spcBef>
              <a:spcAft>
                <a:spcPct val="0"/>
              </a:spcAft>
            </a:pPr>
            <a:fld id="{3A98EE3D-8CD1-4C3F-BD1C-C98C9596463C}" type="slidenum">
              <a:rPr lang="en-US">
                <a:solidFill>
                  <a:srgbClr val="DDE9EC"/>
                </a:solidFill>
                <a:latin typeface="Arial" pitchFamily="34" charset="0"/>
              </a:rPr>
              <a:pPr defTabSz="685800" fontAlgn="base">
                <a:spcBef>
                  <a:spcPct val="0"/>
                </a:spcBef>
                <a:spcAft>
                  <a:spcPct val="0"/>
                </a:spcAft>
              </a:pPr>
              <a:t>24</a:t>
            </a:fld>
            <a:endParaRPr lang="en-US" dirty="0">
              <a:solidFill>
                <a:srgbClr val="DDE9EC"/>
              </a:solidFill>
              <a:latin typeface="Arial" pitchFamily="34" charset="0"/>
            </a:endParaRPr>
          </a:p>
        </p:txBody>
      </p:sp>
    </p:spTree>
    <p:extLst>
      <p:ext uri="{BB962C8B-B14F-4D97-AF65-F5344CB8AC3E}">
        <p14:creationId xmlns:p14="http://schemas.microsoft.com/office/powerpoint/2010/main" val="240596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Methodology</a:t>
            </a:r>
          </a:p>
        </p:txBody>
      </p:sp>
      <p:sp>
        <p:nvSpPr>
          <p:cNvPr id="3" name="Content Placeholder 2"/>
          <p:cNvSpPr>
            <a:spLocks noGrp="1"/>
          </p:cNvSpPr>
          <p:nvPr>
            <p:ph sz="half" idx="1"/>
          </p:nvPr>
        </p:nvSpPr>
        <p:spPr>
          <a:xfrm>
            <a:off x="467544" y="1484784"/>
            <a:ext cx="8136904" cy="4352925"/>
          </a:xfrm>
        </p:spPr>
        <p:txBody>
          <a:bodyPr/>
          <a:lstStyle/>
          <a:p>
            <a:pPr>
              <a:spcAft>
                <a:spcPts val="600"/>
              </a:spcAft>
            </a:pPr>
            <a:r>
              <a:rPr lang="en-US" dirty="0"/>
              <a:t>Step 1: Choose a topic</a:t>
            </a:r>
          </a:p>
          <a:p>
            <a:pPr>
              <a:spcAft>
                <a:spcPts val="600"/>
              </a:spcAft>
            </a:pPr>
            <a:r>
              <a:rPr lang="en-US" dirty="0"/>
              <a:t>Step 2: Build your corpus</a:t>
            </a:r>
          </a:p>
          <a:p>
            <a:pPr>
              <a:spcAft>
                <a:spcPts val="600"/>
              </a:spcAft>
            </a:pPr>
            <a:r>
              <a:rPr lang="en-US" dirty="0"/>
              <a:t>Step 3: Select your terms </a:t>
            </a:r>
          </a:p>
          <a:p>
            <a:pPr>
              <a:spcAft>
                <a:spcPts val="600"/>
              </a:spcAft>
            </a:pPr>
            <a:r>
              <a:rPr lang="en-US" dirty="0"/>
              <a:t>Step 4: Find good contexts</a:t>
            </a:r>
          </a:p>
          <a:p>
            <a:pPr>
              <a:spcAft>
                <a:spcPts val="600"/>
              </a:spcAft>
            </a:pPr>
            <a:r>
              <a:rPr lang="en-US" dirty="0"/>
              <a:t>Step 5: Select eligible sources</a:t>
            </a:r>
          </a:p>
          <a:p>
            <a:pPr marL="0" indent="0">
              <a:buNone/>
            </a:pPr>
            <a:endParaRPr lang="en-US" dirty="0"/>
          </a:p>
        </p:txBody>
      </p:sp>
    </p:spTree>
    <p:extLst>
      <p:ext uri="{BB962C8B-B14F-4D97-AF65-F5344CB8AC3E}">
        <p14:creationId xmlns:p14="http://schemas.microsoft.com/office/powerpoint/2010/main" val="221450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dirty="0"/>
              <a:t>Step 1- Choose a topic</a:t>
            </a:r>
          </a:p>
        </p:txBody>
      </p:sp>
      <p:sp>
        <p:nvSpPr>
          <p:cNvPr id="3" name="Content Placeholder 2"/>
          <p:cNvSpPr>
            <a:spLocks noGrp="1"/>
          </p:cNvSpPr>
          <p:nvPr>
            <p:ph sz="half" idx="1"/>
          </p:nvPr>
        </p:nvSpPr>
        <p:spPr>
          <a:xfrm>
            <a:off x="467544" y="1052736"/>
            <a:ext cx="8136904" cy="4896544"/>
          </a:xfrm>
        </p:spPr>
        <p:txBody>
          <a:bodyPr/>
          <a:lstStyle/>
          <a:p>
            <a:endParaRPr lang="en-US" b="1" dirty="0"/>
          </a:p>
          <a:p>
            <a:r>
              <a:rPr lang="en-US" dirty="0">
                <a:solidFill>
                  <a:schemeClr val="tx2"/>
                </a:solidFill>
              </a:rPr>
              <a:t>Topic: Any subject matter of interest for scientific and technological innovation in patents </a:t>
            </a:r>
          </a:p>
          <a:p>
            <a:r>
              <a:rPr lang="en-US" dirty="0">
                <a:solidFill>
                  <a:schemeClr val="tx2"/>
                </a:solidFill>
              </a:rPr>
              <a:t>Subject field: An area of scientific and technical knowledge to which a concept is assigned in a classification: e.g. </a:t>
            </a:r>
            <a:r>
              <a:rPr lang="en-US" dirty="0">
                <a:solidFill>
                  <a:schemeClr val="tx2"/>
                </a:solidFill>
                <a:hlinkClick r:id="rId3"/>
              </a:rPr>
              <a:t>WIPO Pearl subject field classification </a:t>
            </a:r>
            <a:endParaRPr lang="en-US" dirty="0">
              <a:solidFill>
                <a:schemeClr val="tx2"/>
              </a:solidFill>
            </a:endParaRPr>
          </a:p>
          <a:p>
            <a:pPr marL="457200" lvl="1" indent="0">
              <a:spcAft>
                <a:spcPts val="600"/>
              </a:spcAft>
              <a:buNone/>
            </a:pPr>
            <a:endParaRPr lang="en-US" sz="1900" dirty="0"/>
          </a:p>
          <a:p>
            <a:pPr marL="457200" lvl="1" indent="0">
              <a:spcAft>
                <a:spcPts val="600"/>
              </a:spcAft>
              <a:buNone/>
            </a:pPr>
            <a:endParaRPr lang="en-US" sz="1900" dirty="0"/>
          </a:p>
          <a:p>
            <a:pPr marL="0" indent="0">
              <a:buNone/>
            </a:pPr>
            <a:endParaRPr lang="en-US" dirty="0"/>
          </a:p>
        </p:txBody>
      </p:sp>
    </p:spTree>
    <p:extLst>
      <p:ext uri="{BB962C8B-B14F-4D97-AF65-F5344CB8AC3E}">
        <p14:creationId xmlns:p14="http://schemas.microsoft.com/office/powerpoint/2010/main" val="236570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1- Choose a topic: Examples</a:t>
            </a:r>
          </a:p>
        </p:txBody>
      </p:sp>
      <p:sp>
        <p:nvSpPr>
          <p:cNvPr id="3" name="Content Placeholder 2"/>
          <p:cNvSpPr>
            <a:spLocks noGrp="1"/>
          </p:cNvSpPr>
          <p:nvPr>
            <p:ph sz="half" idx="1"/>
          </p:nvPr>
        </p:nvSpPr>
        <p:spPr>
          <a:xfrm>
            <a:off x="467544" y="1484784"/>
            <a:ext cx="8136904" cy="4352925"/>
          </a:xfrm>
        </p:spPr>
        <p:txBody>
          <a:bodyPr/>
          <a:lstStyle/>
          <a:p>
            <a:pPr>
              <a:spcAft>
                <a:spcPts val="600"/>
              </a:spcAft>
            </a:pPr>
            <a:r>
              <a:rPr lang="en-US" dirty="0"/>
              <a:t>Geothermal energy (ENGY&gt;Geothermal energy)</a:t>
            </a:r>
          </a:p>
          <a:p>
            <a:pPr>
              <a:spcAft>
                <a:spcPts val="600"/>
              </a:spcAft>
            </a:pPr>
            <a:r>
              <a:rPr lang="en-US" dirty="0"/>
              <a:t>Biological control (AGRI&gt;Biological control, Agrochemicals &amp; pesticides)</a:t>
            </a:r>
          </a:p>
          <a:p>
            <a:pPr>
              <a:spcAft>
                <a:spcPts val="600"/>
              </a:spcAft>
            </a:pPr>
            <a:r>
              <a:rPr lang="en-US" dirty="0"/>
              <a:t>T lymphocytes (SCIE&gt;Genetics, Biology, MEDI)</a:t>
            </a:r>
          </a:p>
          <a:p>
            <a:pPr>
              <a:spcAft>
                <a:spcPts val="600"/>
              </a:spcAft>
            </a:pPr>
            <a:endParaRPr lang="en-US" sz="2200" dirty="0"/>
          </a:p>
          <a:p>
            <a:pPr marL="0" indent="0">
              <a:spcAft>
                <a:spcPts val="600"/>
              </a:spcAft>
              <a:buNone/>
            </a:pPr>
            <a:endParaRPr lang="en-US" sz="2000" dirty="0"/>
          </a:p>
          <a:p>
            <a:pPr marL="0" indent="0">
              <a:buNone/>
            </a:pPr>
            <a:endParaRPr lang="en-US" dirty="0"/>
          </a:p>
        </p:txBody>
      </p:sp>
    </p:spTree>
    <p:extLst>
      <p:ext uri="{BB962C8B-B14F-4D97-AF65-F5344CB8AC3E}">
        <p14:creationId xmlns:p14="http://schemas.microsoft.com/office/powerpoint/2010/main" val="32754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1- Choose a topic: Exercise 1</a:t>
            </a:r>
          </a:p>
        </p:txBody>
      </p:sp>
      <p:sp>
        <p:nvSpPr>
          <p:cNvPr id="3" name="Content Placeholder 2"/>
          <p:cNvSpPr>
            <a:spLocks noGrp="1"/>
          </p:cNvSpPr>
          <p:nvPr>
            <p:ph sz="half" idx="1"/>
          </p:nvPr>
        </p:nvSpPr>
        <p:spPr>
          <a:xfrm>
            <a:off x="467544" y="1484784"/>
            <a:ext cx="8136904" cy="4352925"/>
          </a:xfrm>
        </p:spPr>
        <p:txBody>
          <a:bodyPr/>
          <a:lstStyle/>
          <a:p>
            <a:pPr marL="0" indent="0">
              <a:spcAft>
                <a:spcPts val="600"/>
              </a:spcAft>
              <a:buNone/>
            </a:pPr>
            <a:r>
              <a:rPr lang="en-US" dirty="0"/>
              <a:t>The topic of “virtual reality” is:</a:t>
            </a:r>
          </a:p>
          <a:p>
            <a:pPr>
              <a:spcAft>
                <a:spcPts val="600"/>
              </a:spcAft>
              <a:buFont typeface="Wingdings" panose="05000000000000000000" pitchFamily="2" charset="2"/>
              <a:buChar char="q"/>
            </a:pPr>
            <a:r>
              <a:rPr lang="en-US" dirty="0"/>
              <a:t>A good example of a topic to work on. It is an area of innovation of interest for patents.  </a:t>
            </a:r>
          </a:p>
          <a:p>
            <a:pPr>
              <a:spcAft>
                <a:spcPts val="600"/>
              </a:spcAft>
              <a:buFont typeface="Wingdings" panose="05000000000000000000" pitchFamily="2" charset="2"/>
              <a:buChar char="q"/>
            </a:pPr>
            <a:r>
              <a:rPr lang="en-US" dirty="0"/>
              <a:t> A bad example of a topic to work on, because it is multidisciplinary, i.e. it spans different disciplines, e.g. artificial intelligence, robotics, electronics, multimedia tools and applications.</a:t>
            </a:r>
          </a:p>
          <a:p>
            <a:pPr>
              <a:spcAft>
                <a:spcPts val="600"/>
              </a:spcAft>
            </a:pPr>
            <a:endParaRPr lang="en-US" sz="2200" dirty="0"/>
          </a:p>
          <a:p>
            <a:pPr marL="0" indent="0">
              <a:spcAft>
                <a:spcPts val="600"/>
              </a:spcAft>
              <a:buNone/>
            </a:pPr>
            <a:endParaRPr lang="en-US" sz="2000" dirty="0"/>
          </a:p>
          <a:p>
            <a:pPr marL="0" indent="0">
              <a:buNone/>
            </a:pPr>
            <a:endParaRPr lang="en-US" dirty="0"/>
          </a:p>
        </p:txBody>
      </p:sp>
    </p:spTree>
    <p:extLst>
      <p:ext uri="{BB962C8B-B14F-4D97-AF65-F5344CB8AC3E}">
        <p14:creationId xmlns:p14="http://schemas.microsoft.com/office/powerpoint/2010/main" val="28549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5000"/>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1- Choose a topic: Exercise 2</a:t>
            </a:r>
          </a:p>
        </p:txBody>
      </p:sp>
      <p:sp>
        <p:nvSpPr>
          <p:cNvPr id="3" name="Content Placeholder 2"/>
          <p:cNvSpPr>
            <a:spLocks noGrp="1"/>
          </p:cNvSpPr>
          <p:nvPr>
            <p:ph sz="half" idx="1"/>
          </p:nvPr>
        </p:nvSpPr>
        <p:spPr>
          <a:xfrm>
            <a:off x="467544" y="1484784"/>
            <a:ext cx="8136904" cy="4352925"/>
          </a:xfrm>
        </p:spPr>
        <p:txBody>
          <a:bodyPr/>
          <a:lstStyle/>
          <a:p>
            <a:pPr marL="0" indent="0">
              <a:spcAft>
                <a:spcPts val="600"/>
              </a:spcAft>
              <a:buNone/>
            </a:pPr>
            <a:r>
              <a:rPr lang="en-US" dirty="0"/>
              <a:t>The topic of "vehicles" is :</a:t>
            </a:r>
          </a:p>
          <a:p>
            <a:pPr>
              <a:spcAft>
                <a:spcPts val="600"/>
              </a:spcAft>
              <a:buFont typeface="Wingdings" panose="05000000000000000000" pitchFamily="2" charset="2"/>
              <a:buChar char="q"/>
            </a:pPr>
            <a:r>
              <a:rPr lang="en-US" dirty="0"/>
              <a:t>A good example of a topic to work on. It is restricted to a specific technical area, i.e. automotive engineering, which is highly relevant for patents. </a:t>
            </a:r>
          </a:p>
          <a:p>
            <a:pPr>
              <a:spcAft>
                <a:spcPts val="600"/>
              </a:spcAft>
              <a:buFont typeface="Wingdings" panose="05000000000000000000" pitchFamily="2" charset="2"/>
              <a:buChar char="q"/>
            </a:pPr>
            <a:r>
              <a:rPr lang="en-US" dirty="0"/>
              <a:t> A bad example of a topic to work on, because it is too broad and general. Vehicles are many and varied, e.g. airplanes, </a:t>
            </a:r>
            <a:r>
              <a:rPr lang="en-US" dirty="0" err="1"/>
              <a:t>spacecrafts</a:t>
            </a:r>
            <a:r>
              <a:rPr lang="en-US" dirty="0"/>
              <a:t>, boats, trains, cars, bicycles, scooters, and so on. </a:t>
            </a:r>
            <a:endParaRPr lang="en-US" sz="2200" dirty="0"/>
          </a:p>
          <a:p>
            <a:pPr marL="0" indent="0">
              <a:spcAft>
                <a:spcPts val="600"/>
              </a:spcAft>
              <a:buNone/>
            </a:pPr>
            <a:endParaRPr lang="en-US" sz="2000" dirty="0"/>
          </a:p>
          <a:p>
            <a:pPr marL="0" indent="0">
              <a:buNone/>
            </a:pPr>
            <a:endParaRPr lang="en-US" dirty="0"/>
          </a:p>
        </p:txBody>
      </p:sp>
    </p:spTree>
    <p:extLst>
      <p:ext uri="{BB962C8B-B14F-4D97-AF65-F5344CB8AC3E}">
        <p14:creationId xmlns:p14="http://schemas.microsoft.com/office/powerpoint/2010/main" val="225922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5000"/>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2 - Build your corpus</a:t>
            </a:r>
          </a:p>
        </p:txBody>
      </p:sp>
      <p:sp>
        <p:nvSpPr>
          <p:cNvPr id="3" name="Content Placeholder 2"/>
          <p:cNvSpPr>
            <a:spLocks noGrp="1"/>
          </p:cNvSpPr>
          <p:nvPr>
            <p:ph sz="half" idx="1"/>
          </p:nvPr>
        </p:nvSpPr>
        <p:spPr>
          <a:xfrm>
            <a:off x="467544" y="1340768"/>
            <a:ext cx="8136904" cy="4680519"/>
          </a:xfrm>
        </p:spPr>
        <p:txBody>
          <a:bodyPr>
            <a:noAutofit/>
          </a:bodyPr>
          <a:lstStyle/>
          <a:p>
            <a:pPr>
              <a:spcAft>
                <a:spcPts val="600"/>
              </a:spcAft>
            </a:pPr>
            <a:r>
              <a:rPr lang="en-US" dirty="0"/>
              <a:t>In terminology, terms are extracted from corpora</a:t>
            </a:r>
          </a:p>
          <a:p>
            <a:pPr>
              <a:spcAft>
                <a:spcPts val="600"/>
              </a:spcAft>
            </a:pPr>
            <a:r>
              <a:rPr lang="en-US" dirty="0"/>
              <a:t>A corpus is made of texts that are representative of a topic</a:t>
            </a:r>
          </a:p>
          <a:p>
            <a:pPr>
              <a:spcAft>
                <a:spcPts val="600"/>
              </a:spcAft>
            </a:pPr>
            <a:r>
              <a:rPr lang="en-US" dirty="0"/>
              <a:t>A corpus is language-specific </a:t>
            </a:r>
          </a:p>
          <a:p>
            <a:pPr>
              <a:spcAft>
                <a:spcPts val="600"/>
              </a:spcAft>
            </a:pPr>
            <a:r>
              <a:rPr lang="en-US" dirty="0"/>
              <a:t>Authoritative sources: Sources written by subject field experts who use correct terminology in their own native language</a:t>
            </a:r>
          </a:p>
          <a:p>
            <a:pPr>
              <a:spcAft>
                <a:spcPts val="600"/>
              </a:spcAft>
            </a:pPr>
            <a:endParaRPr lang="en-US" dirty="0"/>
          </a:p>
        </p:txBody>
      </p:sp>
    </p:spTree>
    <p:extLst>
      <p:ext uri="{BB962C8B-B14F-4D97-AF65-F5344CB8AC3E}">
        <p14:creationId xmlns:p14="http://schemas.microsoft.com/office/powerpoint/2010/main" val="419192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2 - Build your corpus: Examples</a:t>
            </a:r>
          </a:p>
        </p:txBody>
      </p:sp>
      <p:sp>
        <p:nvSpPr>
          <p:cNvPr id="3" name="Content Placeholder 2"/>
          <p:cNvSpPr>
            <a:spLocks noGrp="1"/>
          </p:cNvSpPr>
          <p:nvPr>
            <p:ph sz="half" idx="1"/>
          </p:nvPr>
        </p:nvSpPr>
        <p:spPr>
          <a:xfrm>
            <a:off x="467544" y="1340768"/>
            <a:ext cx="8136904" cy="4680519"/>
          </a:xfrm>
        </p:spPr>
        <p:txBody>
          <a:bodyPr>
            <a:noAutofit/>
          </a:bodyPr>
          <a:lstStyle/>
          <a:p>
            <a:r>
              <a:rPr lang="en-US" dirty="0"/>
              <a:t>Topic:  “geothermal energy”: </a:t>
            </a:r>
          </a:p>
          <a:p>
            <a:pPr marL="0" indent="0">
              <a:buNone/>
            </a:pPr>
            <a:r>
              <a:rPr lang="en-US" dirty="0"/>
              <a:t>Document: </a:t>
            </a:r>
          </a:p>
          <a:p>
            <a:pPr marL="0" indent="0">
              <a:buNone/>
            </a:pPr>
            <a:r>
              <a:rPr lang="en-US" u="sng" dirty="0">
                <a:hlinkClick r:id="rId3"/>
              </a:rPr>
              <a:t>https://en.wikipedia.org/wiki/Geothermal_energy</a:t>
            </a:r>
            <a:endParaRPr lang="en-US" u="sng" dirty="0"/>
          </a:p>
          <a:p>
            <a:pPr marL="0" indent="0">
              <a:buNone/>
            </a:pPr>
            <a:endParaRPr lang="en-US" u="sng" dirty="0"/>
          </a:p>
          <a:p>
            <a:r>
              <a:rPr lang="it-IT" dirty="0"/>
              <a:t>Topic: "telemedicine"</a:t>
            </a:r>
          </a:p>
          <a:p>
            <a:pPr marL="0" indent="0">
              <a:buNone/>
            </a:pPr>
            <a:r>
              <a:rPr lang="it-IT" dirty="0"/>
              <a:t>Document: </a:t>
            </a:r>
            <a:r>
              <a:rPr lang="it-IT" u="sng" dirty="0">
                <a:hlinkClick r:id="rId4"/>
              </a:rPr>
              <a:t>https://patentscope.wipo.int/search/en/detail.jsf?docId=WO2018148594&amp;_cid=P22-K9SI6J-43768-1</a:t>
            </a:r>
            <a:endParaRPr lang="it-IT" u="sng" dirty="0"/>
          </a:p>
          <a:p>
            <a:pPr>
              <a:spcAft>
                <a:spcPts val="600"/>
              </a:spcAft>
            </a:pPr>
            <a:endParaRPr lang="en-US" sz="2200" u="sng" dirty="0"/>
          </a:p>
          <a:p>
            <a:pPr marL="0" indent="0">
              <a:spcAft>
                <a:spcPts val="600"/>
              </a:spcAft>
              <a:buNone/>
            </a:pPr>
            <a:endParaRPr lang="en-US" sz="2200" dirty="0"/>
          </a:p>
        </p:txBody>
      </p:sp>
    </p:spTree>
    <p:extLst>
      <p:ext uri="{BB962C8B-B14F-4D97-AF65-F5344CB8AC3E}">
        <p14:creationId xmlns:p14="http://schemas.microsoft.com/office/powerpoint/2010/main" val="36775903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ea typeface="Dotum" pitchFamily="34" charset="-127"/>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ea typeface="Dotum" pitchFamily="34" charset="-127"/>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keanos">
  <a:themeElements>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Bildschirmpräsentation (4:3)</PresentationFormat>
  <Paragraphs>144</Paragraphs>
  <Slides>24</Slides>
  <Notes>19</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24</vt:i4>
      </vt:variant>
    </vt:vector>
  </HeadingPairs>
  <TitlesOfParts>
    <vt:vector size="34" baseType="lpstr">
      <vt:lpstr>Dotum</vt:lpstr>
      <vt:lpstr>Arial</vt:lpstr>
      <vt:lpstr>Bookman Old Style</vt:lpstr>
      <vt:lpstr>Calibri</vt:lpstr>
      <vt:lpstr>Gill Sans MT</vt:lpstr>
      <vt:lpstr>Microsoft Sans Serif</vt:lpstr>
      <vt:lpstr>Wingdings</vt:lpstr>
      <vt:lpstr>Wingdings 3</vt:lpstr>
      <vt:lpstr>template_english</vt:lpstr>
      <vt:lpstr>Okeanos</vt:lpstr>
      <vt:lpstr>TSS 2020</vt:lpstr>
      <vt:lpstr>PowerPoint-Präsentation</vt:lpstr>
      <vt:lpstr>Methodology</vt:lpstr>
      <vt:lpstr>Step 1- Choose a topic</vt:lpstr>
      <vt:lpstr>Step 1- Choose a topic: Examples</vt:lpstr>
      <vt:lpstr>Step 1- Choose a topic: Exercise 1</vt:lpstr>
      <vt:lpstr>Step 1- Choose a topic: Exercise 2</vt:lpstr>
      <vt:lpstr>Step 2 - Build your corpus</vt:lpstr>
      <vt:lpstr>Step 2 - Build your corpus: Examples</vt:lpstr>
      <vt:lpstr>Step 3 - Select your terms </vt:lpstr>
      <vt:lpstr>Step 3 - Select your terms: Examples</vt:lpstr>
      <vt:lpstr>Step 3 - Select your terms: Exercise 1 </vt:lpstr>
      <vt:lpstr>Step 3 - Select your terms: Exercise 2 </vt:lpstr>
      <vt:lpstr>Step 4 -  Find good contexts</vt:lpstr>
      <vt:lpstr>Step 4 -  Find good contexts: Examples</vt:lpstr>
      <vt:lpstr>Step 4 -  Exercise 1 Good or bad contexts?</vt:lpstr>
      <vt:lpstr>Step 4 - Exercise 1: Good or bad contexts?</vt:lpstr>
      <vt:lpstr>Step 4 -  Exercise 2 Good or bad contexts?</vt:lpstr>
      <vt:lpstr>Step 4 - Exercise 2: Good or bad contexts?</vt:lpstr>
      <vt:lpstr>Step 5 -  Select eligible sources</vt:lpstr>
      <vt:lpstr>Step 5 -  Select eligible sources: Examples</vt:lpstr>
      <vt:lpstr>Step 5 - Select eligible sources: Exercise 1 </vt:lpstr>
      <vt:lpstr>Step 5 - Select eligible sources: Exercise 2 </vt:lpstr>
      <vt:lpstr>WIPO Pearl: https://www.wipo.int/reference/en/wipopearl/  geoff.westgate@wipo.int cristina.valentini@wipo.int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VALENTINI Cristina</dc:creator>
  <cp:keywords>FOR OFFICIAL USE ONLY</cp:keywords>
  <cp:lastModifiedBy>Gabriele Sauberer</cp:lastModifiedBy>
  <cp:revision>1209</cp:revision>
  <cp:lastPrinted>2019-10-17T11:54:18Z</cp:lastPrinted>
  <dcterms:created xsi:type="dcterms:W3CDTF">2015-08-25T10:55:41Z</dcterms:created>
  <dcterms:modified xsi:type="dcterms:W3CDTF">2020-07-03T13:02:02Z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8f56d6cf-bc00-45de-a0d6-05d960f299f2</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