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7" r:id="rId4"/>
    <p:sldId id="262" r:id="rId5"/>
    <p:sldId id="263" r:id="rId6"/>
    <p:sldId id="265" r:id="rId7"/>
    <p:sldId id="264" r:id="rId8"/>
    <p:sldId id="285" r:id="rId9"/>
    <p:sldId id="286" r:id="rId10"/>
    <p:sldId id="287" r:id="rId11"/>
    <p:sldId id="266" r:id="rId12"/>
    <p:sldId id="267" r:id="rId13"/>
    <p:sldId id="261" r:id="rId14"/>
    <p:sldId id="282" r:id="rId15"/>
    <p:sldId id="259" r:id="rId16"/>
    <p:sldId id="268" r:id="rId17"/>
    <p:sldId id="269" r:id="rId18"/>
    <p:sldId id="270" r:id="rId19"/>
    <p:sldId id="288" r:id="rId20"/>
    <p:sldId id="271" r:id="rId21"/>
    <p:sldId id="273" r:id="rId22"/>
    <p:sldId id="274" r:id="rId23"/>
    <p:sldId id="272" r:id="rId24"/>
    <p:sldId id="275" r:id="rId25"/>
    <p:sldId id="276" r:id="rId26"/>
    <p:sldId id="277" r:id="rId27"/>
    <p:sldId id="278" r:id="rId28"/>
    <p:sldId id="279" r:id="rId29"/>
    <p:sldId id="280" r:id="rId30"/>
    <p:sldId id="284" r:id="rId31"/>
    <p:sldId id="283" r:id="rId32"/>
    <p:sldId id="281" r:id="rId33"/>
    <p:sldId id="289" r:id="rId34"/>
    <p:sldId id="260" r:id="rId35"/>
  </p:sldIdLst>
  <p:sldSz cx="12192000" cy="6858000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32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0294F61-4201-4F55-B5CF-E3583DDB9C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D64F43-C865-43A8-A7DD-4B0DCFC5F1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1BD5-36E7-4B37-9A8D-4778E2BF7C61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7A937-AF80-4564-B4E8-54C177A9A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602F3-C479-4942-8C4B-609C29886F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7FFDB-6C8D-4D35-8A35-646D1B0D84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29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22D2-EE0B-48D1-8337-C4159447901B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4B5D3-5359-421C-8CAE-77FD9D517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91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hteck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hteck 5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hteck 6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0" name="Datumsplatzhalt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1-4 July 2020</a:t>
            </a:r>
          </a:p>
        </p:txBody>
      </p:sp>
      <p:sp>
        <p:nvSpPr>
          <p:cNvPr id="11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TSS 2020 ONLINE</a:t>
            </a:r>
          </a:p>
        </p:txBody>
      </p:sp>
      <p:sp>
        <p:nvSpPr>
          <p:cNvPr id="12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CC3AE7F-9E9F-4F3D-B989-7B0F5C424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7" y="808541"/>
            <a:ext cx="2088617" cy="723747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CFB6283-AF22-459A-9CAB-A7F5B71BD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01" y="290483"/>
            <a:ext cx="1996421" cy="1480190"/>
          </a:xfrm>
          <a:prstGeom prst="rect">
            <a:avLst/>
          </a:prstGeom>
        </p:spPr>
      </p:pic>
      <p:pic>
        <p:nvPicPr>
          <p:cNvPr id="15" name="Grafik 14" descr="Ein Bild, das Essen enthält.&#10;&#10;Automatisch generierte Beschreibung">
            <a:extLst>
              <a:ext uri="{FF2B5EF4-FFF2-40B4-BE49-F238E27FC236}">
                <a16:creationId xmlns:a16="http://schemas.microsoft.com/office/drawing/2014/main" id="{BC3D7FFA-93E2-48D8-BFEC-4D13749EB5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516"/>
            <a:ext cx="1511845" cy="14801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F9ECBB6-F5A1-446D-A5F7-E60C6A7DB6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41" y="570158"/>
            <a:ext cx="2701159" cy="12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9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1-4 July 2020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TSS 2020 ONLINE</a:t>
            </a:r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5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hteck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1-4 July 2020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TSS 2020 ONLINE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3EF425-AED8-4360-9860-99346C6F58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1" y="512726"/>
            <a:ext cx="2901260" cy="1005344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61570EC-C36C-45D8-A58C-E59416B105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47" y="279153"/>
            <a:ext cx="1991826" cy="1476783"/>
          </a:xfrm>
          <a:prstGeom prst="rect">
            <a:avLst/>
          </a:prstGeom>
        </p:spPr>
      </p:pic>
      <p:pic>
        <p:nvPicPr>
          <p:cNvPr id="11" name="Grafik 10" descr="Ein Bild, das Essen enthält.&#10;&#10;Automatisch generierte Beschreibung">
            <a:extLst>
              <a:ext uri="{FF2B5EF4-FFF2-40B4-BE49-F238E27FC236}">
                <a16:creationId xmlns:a16="http://schemas.microsoft.com/office/drawing/2014/main" id="{6BC3BC2C-E18F-465C-80D3-4DFF67B72C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63" y="263845"/>
            <a:ext cx="1524000" cy="14920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11F9B2B-C8AB-45D3-BA2E-61E90A839B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5" y="399971"/>
            <a:ext cx="2794780" cy="12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0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5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0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800"/>
          </a:p>
        </p:txBody>
      </p:sp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6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  <a:endParaRPr lang="en-US" altLang="de-DE" dirty="0"/>
          </a:p>
        </p:txBody>
      </p:sp>
      <p:sp>
        <p:nvSpPr>
          <p:cNvPr id="2051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002060"/>
                </a:solidFill>
                <a:latin typeface="Arial" charset="0"/>
              </a:defRPr>
            </a:lvl1pPr>
          </a:lstStyle>
          <a:p>
            <a:r>
              <a:rPr lang="en-US" dirty="0"/>
              <a:t>1-4 July 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US" dirty="0"/>
              <a:t>TSS 2020 ONLINE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055" name="Gerade Verbindung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800"/>
          </a:p>
        </p:txBody>
      </p:sp>
      <p:sp>
        <p:nvSpPr>
          <p:cNvPr id="2056" name="Gerade Verbindung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sz="1800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794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3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cha-term.echa.europa.eu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guagescientific.com/terminology-management-why-it-matter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E3C50D-4EC6-43D7-A5CA-E68430BB1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42AD6A-2B23-4BAE-A4FB-3B25D4CB0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557" y="3778730"/>
            <a:ext cx="3214307" cy="849348"/>
          </a:xfrm>
        </p:spPr>
        <p:txBody>
          <a:bodyPr anchor="b">
            <a:normAutofit/>
          </a:bodyPr>
          <a:lstStyle/>
          <a:p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TSS 2020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48C0F-3E51-4C5C-9F5E-38D9AC6C0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65" y="5458975"/>
            <a:ext cx="2556817" cy="1136363"/>
          </a:xfrm>
          <a:prstGeom prst="rect">
            <a:avLst/>
          </a:prstGeom>
        </p:spPr>
      </p:pic>
      <p:pic>
        <p:nvPicPr>
          <p:cNvPr id="12" name="Grafik 11" descr="Ein Bild, das Essen enthält.&#10;&#10;Automatisch generierte Beschreibung">
            <a:extLst>
              <a:ext uri="{FF2B5EF4-FFF2-40B4-BE49-F238E27FC236}">
                <a16:creationId xmlns:a16="http://schemas.microsoft.com/office/drawing/2014/main" id="{4A89D924-3D2B-4F66-B9F6-6F0B76310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05" y="5077149"/>
            <a:ext cx="1734926" cy="1698600"/>
          </a:xfrm>
          <a:prstGeom prst="rect">
            <a:avLst/>
          </a:prstGeom>
        </p:spPr>
      </p:pic>
      <p:pic>
        <p:nvPicPr>
          <p:cNvPr id="15" name="Grafik 1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445654A-BFE6-4CEC-B6C6-AD9A49B2B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3" y="5186146"/>
            <a:ext cx="2059354" cy="1526850"/>
          </a:xfrm>
          <a:prstGeom prst="rect">
            <a:avLst/>
          </a:prstGeom>
        </p:spPr>
      </p:pic>
      <p:pic>
        <p:nvPicPr>
          <p:cNvPr id="17" name="Grafik 1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97E4422-3B48-4F15-82AC-11BB2205C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12" y="5627338"/>
            <a:ext cx="2307626" cy="799638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0D77FF5C-2031-4A95-9F92-0439B17FC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0" y="4543749"/>
            <a:ext cx="9144000" cy="533400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6965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145D3C-50E6-4389-92DF-B1794913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91" y="252095"/>
            <a:ext cx="10972800" cy="867409"/>
          </a:xfrm>
        </p:spPr>
        <p:txBody>
          <a:bodyPr anchor="ctr"/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Metadata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F0221E-EDD4-49D2-A664-099AE1B937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8343" y="1219200"/>
            <a:ext cx="10972800" cy="4937760"/>
          </a:xfrm>
        </p:spPr>
        <p:txBody>
          <a:bodyPr anchor="ctr"/>
          <a:lstStyle/>
          <a:p>
            <a:pPr algn="just"/>
            <a:r>
              <a:rPr lang="en-US" sz="2800" dirty="0"/>
              <a:t>Terms effectively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useless without context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algn="just"/>
            <a:r>
              <a:rPr lang="hu-HU" sz="2800" dirty="0"/>
              <a:t>In </a:t>
            </a:r>
            <a:r>
              <a:rPr lang="hu-HU" sz="2800" dirty="0" err="1"/>
              <a:t>my</a:t>
            </a:r>
            <a:r>
              <a:rPr lang="hu-HU" sz="2800" dirty="0"/>
              <a:t> </a:t>
            </a:r>
            <a:r>
              <a:rPr lang="hu-HU" sz="2800" dirty="0" err="1"/>
              <a:t>translation</a:t>
            </a:r>
            <a:r>
              <a:rPr lang="hu-HU" sz="2800" dirty="0"/>
              <a:t>- (and </a:t>
            </a:r>
            <a:r>
              <a:rPr lang="hu-HU" sz="2800" dirty="0" err="1"/>
              <a:t>Client</a:t>
            </a:r>
            <a:r>
              <a:rPr lang="hu-HU" sz="2800" dirty="0"/>
              <a:t>) </a:t>
            </a:r>
            <a:r>
              <a:rPr lang="hu-HU" sz="2800" dirty="0" err="1"/>
              <a:t>oriented</a:t>
            </a:r>
            <a:r>
              <a:rPr lang="hu-HU" sz="2800" dirty="0"/>
              <a:t> </a:t>
            </a:r>
            <a:r>
              <a:rPr lang="hu-HU" sz="2800" dirty="0" err="1"/>
              <a:t>approach</a:t>
            </a:r>
            <a:r>
              <a:rPr lang="hu-HU" sz="2800" dirty="0"/>
              <a:t>: </a:t>
            </a:r>
            <a:r>
              <a:rPr lang="hu-HU" sz="2800" b="1" u="sng" dirty="0" err="1"/>
              <a:t>broader</a:t>
            </a:r>
            <a:r>
              <a:rPr lang="hu-HU" sz="2800" b="1" dirty="0"/>
              <a:t> </a:t>
            </a:r>
            <a:r>
              <a:rPr lang="hu-HU" sz="2800" b="1" dirty="0" err="1"/>
              <a:t>definition</a:t>
            </a:r>
            <a:r>
              <a:rPr lang="hu-HU" sz="2800" b="1" dirty="0"/>
              <a:t> </a:t>
            </a:r>
            <a:r>
              <a:rPr lang="hu-HU" sz="2800" b="1" dirty="0" err="1"/>
              <a:t>prevails</a:t>
            </a:r>
            <a:r>
              <a:rPr lang="hu-HU" sz="2800" dirty="0"/>
              <a:t> </a:t>
            </a:r>
            <a:r>
              <a:rPr lang="hu-HU" sz="2800" dirty="0">
                <a:sym typeface="Wingdings" panose="05000000000000000000" pitchFamily="2" charset="2"/>
              </a:rPr>
              <a:t></a:t>
            </a:r>
            <a:r>
              <a:rPr lang="hu-HU" sz="2800" dirty="0"/>
              <a:t> </a:t>
            </a:r>
            <a:r>
              <a:rPr lang="hu-HU" sz="2800" dirty="0" err="1"/>
              <a:t>what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Client</a:t>
            </a:r>
            <a:r>
              <a:rPr lang="hu-HU" sz="2800" dirty="0"/>
              <a:t> </a:t>
            </a:r>
            <a:r>
              <a:rPr lang="hu-HU" sz="2800" dirty="0" err="1"/>
              <a:t>wants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/>
              <a:t>have</a:t>
            </a:r>
            <a:r>
              <a:rPr lang="hu-HU" sz="2800" dirty="0"/>
              <a:t> </a:t>
            </a:r>
            <a:r>
              <a:rPr lang="hu-HU" sz="2800" dirty="0" err="1"/>
              <a:t>as</a:t>
            </a:r>
            <a:r>
              <a:rPr lang="hu-HU" sz="2800" dirty="0"/>
              <a:t> a </a:t>
            </a:r>
            <a:r>
              <a:rPr lang="hu-HU" sz="2800" dirty="0" err="1"/>
              <a:t>term</a:t>
            </a:r>
            <a:endParaRPr lang="hu-HU" sz="2800" dirty="0"/>
          </a:p>
          <a:p>
            <a:pPr algn="just"/>
            <a:r>
              <a:rPr lang="en-US" sz="2800" dirty="0"/>
              <a:t>So a good terminology manage</a:t>
            </a:r>
            <a:r>
              <a:rPr lang="hu-HU" sz="2800" dirty="0"/>
              <a:t>r s</a:t>
            </a:r>
            <a:r>
              <a:rPr lang="en-US" sz="2800" dirty="0" err="1"/>
              <a:t>hould</a:t>
            </a:r>
            <a:r>
              <a:rPr lang="en-US" sz="2800" dirty="0"/>
              <a:t> provide for </a:t>
            </a:r>
            <a:r>
              <a:rPr lang="hu-HU" sz="2800" dirty="0"/>
              <a:t>an </a:t>
            </a:r>
            <a:r>
              <a:rPr lang="hu-HU" sz="2800" dirty="0" err="1"/>
              <a:t>appropriate</a:t>
            </a:r>
            <a:r>
              <a:rPr lang="hu-HU" sz="2800" dirty="0"/>
              <a:t> </a:t>
            </a:r>
            <a:r>
              <a:rPr lang="hu-HU" sz="2800" dirty="0" err="1"/>
              <a:t>set</a:t>
            </a:r>
            <a:r>
              <a:rPr lang="hu-HU" sz="2800" dirty="0"/>
              <a:t> of </a:t>
            </a:r>
            <a:r>
              <a:rPr lang="en-US" sz="2800" dirty="0"/>
              <a:t>specific metadata that go with each term.</a:t>
            </a:r>
            <a:endParaRPr lang="hu-HU" sz="2800" dirty="0"/>
          </a:p>
          <a:p>
            <a:pPr algn="just"/>
            <a:r>
              <a:rPr lang="en-US" sz="2800" dirty="0"/>
              <a:t>These metadata — such as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status, source, product, project, domain, date of entry, history and dates of changes </a:t>
            </a:r>
            <a:r>
              <a:rPr lang="en-US" sz="2800" dirty="0"/>
              <a:t>as well as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users</a:t>
            </a:r>
            <a:r>
              <a:rPr lang="en-US" sz="2800" dirty="0"/>
              <a:t> — are critical for translators or terminology approvers. </a:t>
            </a:r>
            <a:endParaRPr lang="hu-HU" sz="2800" dirty="0"/>
          </a:p>
          <a:p>
            <a:pPr algn="just"/>
            <a:r>
              <a:rPr lang="en-US" sz="2800" dirty="0"/>
              <a:t>They enable them to understand the context and history of individual terms so they can make informed decisions about their use.</a:t>
            </a:r>
            <a:endParaRPr lang="hu-HU" sz="28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788896-161C-4C5B-A0C5-49951A9B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4EB64A4-970F-44BC-9B11-6FACA8AA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6A9550-D909-4D38-900C-2B745612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31A3-6FB6-4ABC-B3AF-3F3BE118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4" y="136524"/>
            <a:ext cx="10972800" cy="758617"/>
          </a:xfrm>
        </p:spPr>
        <p:txBody>
          <a:bodyPr wrap="square" anchor="ctr">
            <a:normAutofit/>
          </a:bodyPr>
          <a:lstStyle/>
          <a:p>
            <a:pPr algn="just"/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(?) –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translator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2BEF487A-79F6-4EF9-83CF-FA0A3919720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-1" t="3084" r="28947"/>
          <a:stretch/>
        </p:blipFill>
        <p:spPr>
          <a:xfrm>
            <a:off x="5577480" y="1417710"/>
            <a:ext cx="3384000" cy="213497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5668A-6A82-4695-B2C3-D0D09FC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CB7C4-15BC-428D-859B-A5347AD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43D45-D07A-4DA3-9A5C-3BEE3040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AE0E138-D9AB-40CE-BDEC-8ECE8B417453}"/>
              </a:ext>
            </a:extLst>
          </p:cNvPr>
          <p:cNvSpPr txBox="1"/>
          <p:nvPr/>
        </p:nvSpPr>
        <p:spPr>
          <a:xfrm>
            <a:off x="142885" y="3761607"/>
            <a:ext cx="7982212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2200" dirty="0"/>
              <a:t>A </a:t>
            </a:r>
            <a:r>
              <a:rPr lang="hu-HU" sz="2200" dirty="0" err="1"/>
              <a:t>Translator</a:t>
            </a:r>
            <a:r>
              <a:rPr lang="hu-HU" sz="2200" dirty="0"/>
              <a:t> </a:t>
            </a:r>
            <a:r>
              <a:rPr lang="hu-HU" sz="2200" dirty="0" err="1"/>
              <a:t>With</a:t>
            </a:r>
            <a:r>
              <a:rPr lang="hu-HU" sz="2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</a:t>
            </a:r>
            <a:r>
              <a:rPr lang="hu-HU" sz="2200" dirty="0" err="1"/>
              <a:t>Scanned</a:t>
            </a:r>
            <a:r>
              <a:rPr lang="hu-HU" sz="2200" dirty="0"/>
              <a:t> </a:t>
            </a:r>
            <a:r>
              <a:rPr lang="hu-HU" sz="2200" dirty="0" err="1"/>
              <a:t>or</a:t>
            </a:r>
            <a:r>
              <a:rPr lang="hu-HU" sz="2200" dirty="0"/>
              <a:t> </a:t>
            </a:r>
            <a:r>
              <a:rPr lang="hu-HU" sz="2200" dirty="0" err="1"/>
              <a:t>Hand</a:t>
            </a:r>
            <a:r>
              <a:rPr lang="hu-HU" sz="2200" dirty="0"/>
              <a:t> </a:t>
            </a:r>
            <a:r>
              <a:rPr lang="hu-HU" sz="2200" dirty="0" err="1"/>
              <a:t>Written</a:t>
            </a:r>
            <a:r>
              <a:rPr lang="hu-HU" sz="2200" dirty="0"/>
              <a:t> PDF </a:t>
            </a:r>
            <a:r>
              <a:rPr lang="hu-HU" sz="2200" dirty="0" err="1"/>
              <a:t>As</a:t>
            </a:r>
            <a:r>
              <a:rPr lang="hu-HU" sz="2200" dirty="0"/>
              <a:t> </a:t>
            </a:r>
            <a:r>
              <a:rPr lang="hu-HU" sz="2200" dirty="0" err="1"/>
              <a:t>Source</a:t>
            </a:r>
            <a:r>
              <a:rPr lang="hu-HU" sz="2200" dirty="0"/>
              <a:t> File </a:t>
            </a:r>
            <a:r>
              <a:rPr lang="hu-HU" sz="2200" dirty="0" err="1"/>
              <a:t>To</a:t>
            </a:r>
            <a:r>
              <a:rPr lang="hu-HU" sz="2200" dirty="0"/>
              <a:t> </a:t>
            </a:r>
            <a:r>
              <a:rPr lang="hu-HU" sz="2200" dirty="0" err="1"/>
              <a:t>Work</a:t>
            </a:r>
            <a:r>
              <a:rPr lang="hu-HU" sz="2200" dirty="0"/>
              <a:t> </a:t>
            </a:r>
            <a:r>
              <a:rPr lang="hu-HU" sz="2200" dirty="0" err="1"/>
              <a:t>On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No </a:t>
            </a:r>
            <a:r>
              <a:rPr lang="hu-HU" sz="2200" dirty="0" err="1"/>
              <a:t>Translation</a:t>
            </a:r>
            <a:r>
              <a:rPr lang="hu-HU" sz="2200" dirty="0"/>
              <a:t> </a:t>
            </a:r>
            <a:r>
              <a:rPr lang="hu-HU" sz="2200" dirty="0" err="1"/>
              <a:t>Memory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No </a:t>
            </a:r>
            <a:r>
              <a:rPr lang="hu-HU" sz="2200" dirty="0" err="1"/>
              <a:t>Alignments</a:t>
            </a:r>
            <a:r>
              <a:rPr lang="hu-HU" sz="2200" dirty="0"/>
              <a:t> </a:t>
            </a:r>
            <a:r>
              <a:rPr lang="hu-HU" sz="2200" dirty="0" err="1"/>
              <a:t>or</a:t>
            </a:r>
            <a:r>
              <a:rPr lang="hu-HU" sz="2200" dirty="0"/>
              <a:t> </a:t>
            </a:r>
            <a:r>
              <a:rPr lang="hu-HU" sz="2200" dirty="0" err="1"/>
              <a:t>Reference</a:t>
            </a:r>
            <a:r>
              <a:rPr lang="hu-HU" sz="2200" dirty="0"/>
              <a:t> </a:t>
            </a:r>
            <a:r>
              <a:rPr lang="hu-HU" sz="2200" dirty="0" err="1"/>
              <a:t>Documents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No CAT and </a:t>
            </a:r>
            <a:r>
              <a:rPr lang="hu-HU" sz="2200" dirty="0" err="1"/>
              <a:t>Linguistic</a:t>
            </a:r>
            <a:r>
              <a:rPr lang="hu-HU" sz="2200" dirty="0"/>
              <a:t>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TERMINOLOGY </a:t>
            </a:r>
            <a:r>
              <a:rPr lang="hu-HU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hu-H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hu-H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(“</a:t>
            </a:r>
            <a:r>
              <a:rPr lang="hu-HU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</a:t>
            </a:r>
            <a:r>
              <a:rPr lang="hu-H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r>
              <a:rPr lang="hu-H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  <a:r>
              <a:rPr lang="hu-H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420900BF-CAA1-461E-AB56-D35D3983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097" y="4056503"/>
            <a:ext cx="3708000" cy="2239066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F35FE3DD-6F24-4EDF-9C28-4113B124D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03"/>
          <a:stretch/>
        </p:blipFill>
        <p:spPr>
          <a:xfrm>
            <a:off x="295940" y="1309509"/>
            <a:ext cx="4464000" cy="2243175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7C0F4D1C-E5CF-4B2C-B631-A3A7215C39B5}"/>
              </a:ext>
            </a:extLst>
          </p:cNvPr>
          <p:cNvSpPr txBox="1"/>
          <p:nvPr/>
        </p:nvSpPr>
        <p:spPr>
          <a:xfrm>
            <a:off x="9086850" y="2536248"/>
            <a:ext cx="268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BAD QUALITY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90C7598-3CC6-4833-8641-515B7430D076}"/>
              </a:ext>
            </a:extLst>
          </p:cNvPr>
          <p:cNvSpPr txBox="1"/>
          <p:nvPr/>
        </p:nvSpPr>
        <p:spPr>
          <a:xfrm>
            <a:off x="9267280" y="1188153"/>
            <a:ext cx="2325189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Morning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Back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Pain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26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31A3-6FB6-4ABC-B3AF-3F3BE118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40" y="246722"/>
            <a:ext cx="10972800" cy="724577"/>
          </a:xfrm>
        </p:spPr>
        <p:txBody>
          <a:bodyPr wrap="square" anchor="ctr">
            <a:norm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5668A-6A82-4695-B2C3-D0D09FC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CB7C4-15BC-428D-859B-A5347AD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43D45-D07A-4DA3-9A5C-3BEE3040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AE0E138-D9AB-40CE-BDEC-8ECE8B417453}"/>
              </a:ext>
            </a:extLst>
          </p:cNvPr>
          <p:cNvSpPr txBox="1"/>
          <p:nvPr/>
        </p:nvSpPr>
        <p:spPr>
          <a:xfrm>
            <a:off x="279239" y="4229947"/>
            <a:ext cx="8255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 </a:t>
            </a:r>
            <a:r>
              <a:rPr lang="hu-HU" sz="2200" dirty="0"/>
              <a:t>t</a:t>
            </a:r>
            <a:r>
              <a:rPr lang="en-GB" sz="2200" dirty="0" err="1"/>
              <a:t>ranslator</a:t>
            </a:r>
            <a:r>
              <a:rPr lang="en-GB" sz="2200" dirty="0"/>
              <a:t> </a:t>
            </a:r>
            <a:r>
              <a:rPr lang="hu-HU" sz="2200" dirty="0"/>
              <a:t>p</a:t>
            </a:r>
            <a:r>
              <a:rPr lang="en-GB" sz="2200" dirty="0" err="1"/>
              <a:t>rovided</a:t>
            </a:r>
            <a:r>
              <a:rPr lang="en-GB" sz="2200" dirty="0"/>
              <a:t> </a:t>
            </a:r>
            <a:r>
              <a:rPr lang="hu-HU" sz="2200" dirty="0"/>
              <a:t>w</a:t>
            </a:r>
            <a:r>
              <a:rPr lang="en-GB" sz="2200" dirty="0" err="1"/>
              <a:t>ith</a:t>
            </a:r>
            <a:r>
              <a:rPr lang="en-GB" sz="2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p</a:t>
            </a:r>
            <a:r>
              <a:rPr lang="en-GB" sz="2200" dirty="0" err="1"/>
              <a:t>roperly</a:t>
            </a:r>
            <a:r>
              <a:rPr lang="en-GB" sz="2200" dirty="0"/>
              <a:t> </a:t>
            </a:r>
            <a:r>
              <a:rPr lang="hu-HU" sz="2200" dirty="0"/>
              <a:t>p</a:t>
            </a:r>
            <a:r>
              <a:rPr lang="en-GB" sz="2200" dirty="0" err="1"/>
              <a:t>repared</a:t>
            </a:r>
            <a:r>
              <a:rPr lang="en-GB" sz="2200" dirty="0"/>
              <a:t> </a:t>
            </a:r>
            <a:r>
              <a:rPr lang="hu-HU" sz="2200" dirty="0"/>
              <a:t>f</a:t>
            </a:r>
            <a:r>
              <a:rPr lang="en-GB" sz="2200" dirty="0" err="1"/>
              <a:t>iles</a:t>
            </a:r>
            <a:r>
              <a:rPr lang="en-GB" sz="2200" dirty="0"/>
              <a:t> </a:t>
            </a:r>
            <a:r>
              <a:rPr lang="hu-HU" sz="2200" dirty="0"/>
              <a:t>t</a:t>
            </a:r>
            <a:r>
              <a:rPr lang="en-GB" sz="2200" dirty="0"/>
              <a:t>o </a:t>
            </a:r>
            <a:r>
              <a:rPr lang="hu-HU" sz="2200" dirty="0"/>
              <a:t>w</a:t>
            </a:r>
            <a:r>
              <a:rPr lang="en-GB" sz="2200" dirty="0" err="1"/>
              <a:t>ork</a:t>
            </a:r>
            <a:r>
              <a:rPr lang="en-GB" sz="2200" dirty="0"/>
              <a:t> </a:t>
            </a:r>
            <a:r>
              <a:rPr lang="hu-HU" sz="2200" dirty="0"/>
              <a:t>o</a:t>
            </a:r>
            <a:r>
              <a:rPr lang="en-GB" sz="2200" dirty="0"/>
              <a:t>n</a:t>
            </a:r>
            <a:r>
              <a:rPr lang="hu-HU" sz="2200" dirty="0"/>
              <a:t> (OCR + .</a:t>
            </a:r>
            <a:r>
              <a:rPr lang="hu-HU" sz="2200" dirty="0" err="1"/>
              <a:t>sdlxliff</a:t>
            </a:r>
            <a:r>
              <a:rPr lang="hu-HU" sz="2200" dirty="0"/>
              <a:t>, .</a:t>
            </a:r>
            <a:r>
              <a:rPr lang="hu-HU" sz="2200" dirty="0" err="1"/>
              <a:t>mqxlz</a:t>
            </a:r>
            <a:r>
              <a:rPr lang="hu-HU" sz="2200" dirty="0"/>
              <a:t> etc.)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</a:t>
            </a:r>
            <a:r>
              <a:rPr lang="en-GB" sz="2200" dirty="0"/>
              <a:t>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roject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TM </a:t>
            </a:r>
            <a:r>
              <a:rPr lang="en-GB" sz="2200" dirty="0"/>
              <a:t>to </a:t>
            </a:r>
            <a:r>
              <a:rPr lang="hu-HU" sz="2200" dirty="0" err="1"/>
              <a:t>work</a:t>
            </a:r>
            <a:r>
              <a:rPr lang="hu-HU" sz="2200" dirty="0"/>
              <a:t> in </a:t>
            </a:r>
            <a:r>
              <a:rPr lang="en-GB" sz="2200" dirty="0"/>
              <a:t>and a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TM </a:t>
            </a:r>
            <a:r>
              <a:rPr lang="en-GB" sz="2200" dirty="0"/>
              <a:t>to look up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r</a:t>
            </a:r>
            <a:r>
              <a:rPr lang="en-GB" sz="2200" dirty="0" err="1"/>
              <a:t>eference</a:t>
            </a:r>
            <a:r>
              <a:rPr lang="en-GB" sz="2200" dirty="0"/>
              <a:t> </a:t>
            </a:r>
            <a:r>
              <a:rPr lang="hu-HU" sz="2200" dirty="0"/>
              <a:t>d</a:t>
            </a:r>
            <a:r>
              <a:rPr lang="en-GB" sz="2200" dirty="0" err="1"/>
              <a:t>ocuments</a:t>
            </a:r>
            <a:r>
              <a:rPr lang="en-GB" sz="2200" dirty="0"/>
              <a:t> </a:t>
            </a:r>
            <a:r>
              <a:rPr lang="hu-HU" sz="2200" dirty="0"/>
              <a:t>a</a:t>
            </a:r>
            <a:r>
              <a:rPr lang="en-GB" sz="2200" dirty="0" err="1"/>
              <a:t>ligned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p</a:t>
            </a:r>
            <a:r>
              <a:rPr lang="en-GB" sz="2200" dirty="0" err="1"/>
              <a:t>ermanent</a:t>
            </a:r>
            <a:r>
              <a:rPr lang="en-GB" sz="2200" dirty="0"/>
              <a:t> CAT and </a:t>
            </a:r>
            <a:r>
              <a:rPr lang="hu-HU" sz="2200" dirty="0"/>
              <a:t>l</a:t>
            </a:r>
            <a:r>
              <a:rPr lang="en-GB" sz="2200" dirty="0" err="1"/>
              <a:t>inguistic</a:t>
            </a:r>
            <a:r>
              <a:rPr lang="en-GB" sz="2200" dirty="0"/>
              <a:t> </a:t>
            </a:r>
            <a:r>
              <a:rPr lang="hu-HU" sz="2200" dirty="0"/>
              <a:t>s</a:t>
            </a:r>
            <a:r>
              <a:rPr lang="en-GB" sz="2200" dirty="0" err="1"/>
              <a:t>upport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rofessionally</a:t>
            </a: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compiled</a:t>
            </a:r>
            <a:r>
              <a:rPr lang="hu-H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</a:t>
            </a:r>
            <a:r>
              <a:rPr lang="en-GB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aintaned</a:t>
            </a: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erminology</a:t>
            </a:r>
            <a:endParaRPr lang="en-GB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C0F4D1C-E5CF-4B2C-B631-A3A7215C39B5}"/>
              </a:ext>
            </a:extLst>
          </p:cNvPr>
          <p:cNvSpPr txBox="1"/>
          <p:nvPr/>
        </p:nvSpPr>
        <p:spPr>
          <a:xfrm>
            <a:off x="7967479" y="1950080"/>
            <a:ext cx="409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BOOSTED PRODUCTIVITY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84F2D66-BBC7-4AE2-B714-C7D89DFB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35" y="1197937"/>
            <a:ext cx="3000497" cy="2772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F97AF92-4B25-4FF5-A82F-1CF1A8B3D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98" y="1323825"/>
            <a:ext cx="3709203" cy="2340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B30EDE7-A2DC-40D9-A858-AE45341FD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018093"/>
            <a:ext cx="3528000" cy="2194489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58962FC7-590B-484F-9727-68A74AE25FBC}"/>
              </a:ext>
            </a:extLst>
          </p:cNvPr>
          <p:cNvSpPr txBox="1"/>
          <p:nvPr/>
        </p:nvSpPr>
        <p:spPr>
          <a:xfrm>
            <a:off x="8506671" y="2987343"/>
            <a:ext cx="307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GOOD QUALITY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4DD7E05-1CD5-4597-A4D4-323982B736DB}"/>
              </a:ext>
            </a:extLst>
          </p:cNvPr>
          <p:cNvSpPr txBox="1"/>
          <p:nvPr/>
        </p:nvSpPr>
        <p:spPr>
          <a:xfrm>
            <a:off x="8442885" y="1271915"/>
            <a:ext cx="338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Wakes</a:t>
            </a:r>
            <a:r>
              <a:rPr lang="hu-H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up</a:t>
            </a:r>
            <a:r>
              <a:rPr lang="hu-H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happy</a:t>
            </a:r>
          </a:p>
        </p:txBody>
      </p:sp>
    </p:spTree>
    <p:extLst>
      <p:ext uri="{BB962C8B-B14F-4D97-AF65-F5344CB8AC3E}">
        <p14:creationId xmlns:p14="http://schemas.microsoft.com/office/powerpoint/2010/main" val="38914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EE2C83-4AD2-4831-982B-17B393B82A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1" y="1219200"/>
            <a:ext cx="6679474" cy="4937760"/>
          </a:xfrm>
        </p:spPr>
        <p:txBody>
          <a:bodyPr anchor="ctr"/>
          <a:lstStyle/>
          <a:p>
            <a:pPr algn="just"/>
            <a:r>
              <a:rPr lang="en-GB" sz="2400" dirty="0"/>
              <a:t>LET’S SIMPLIFY</a:t>
            </a:r>
            <a:r>
              <a:rPr lang="hu-HU" sz="2400" dirty="0"/>
              <a:t> OUR WORK</a:t>
            </a:r>
            <a:r>
              <a:rPr lang="en-GB" sz="2400" dirty="0"/>
              <a:t>!</a:t>
            </a:r>
          </a:p>
          <a:p>
            <a:pPr algn="just"/>
            <a:r>
              <a:rPr lang="en-GB" sz="2400" dirty="0"/>
              <a:t>A </a:t>
            </a:r>
            <a:r>
              <a:rPr lang="hu-HU" sz="2400" dirty="0"/>
              <a:t>w</a:t>
            </a:r>
            <a:r>
              <a:rPr lang="en-GB" sz="2400" dirty="0"/>
              <a:t>ell-</a:t>
            </a:r>
            <a:r>
              <a:rPr lang="hu-HU" sz="2400" dirty="0"/>
              <a:t>p</a:t>
            </a:r>
            <a:r>
              <a:rPr lang="en-GB" sz="2400" dirty="0" err="1"/>
              <a:t>repared</a:t>
            </a:r>
            <a:r>
              <a:rPr lang="en-GB" sz="2400" dirty="0"/>
              <a:t> </a:t>
            </a:r>
            <a:r>
              <a:rPr lang="hu-HU" sz="2400" dirty="0"/>
              <a:t>t</a:t>
            </a:r>
            <a:r>
              <a:rPr lang="en-GB" sz="2400" dirty="0" err="1"/>
              <a:t>erminology</a:t>
            </a:r>
            <a:r>
              <a:rPr lang="en-GB" sz="2400" dirty="0"/>
              <a:t> </a:t>
            </a:r>
            <a:r>
              <a:rPr lang="hu-HU" sz="2400" dirty="0"/>
              <a:t>s</a:t>
            </a:r>
            <a:r>
              <a:rPr lang="en-GB" sz="2400" dirty="0"/>
              <a:t>hared </a:t>
            </a:r>
            <a:r>
              <a:rPr lang="hu-HU" sz="2400" dirty="0"/>
              <a:t>w</a:t>
            </a:r>
            <a:r>
              <a:rPr lang="en-GB" sz="2400" dirty="0" err="1"/>
              <a:t>ith</a:t>
            </a:r>
            <a:r>
              <a:rPr lang="en-GB" sz="2400" dirty="0"/>
              <a:t> </a:t>
            </a:r>
            <a:r>
              <a:rPr lang="hu-HU" sz="2400" dirty="0"/>
              <a:t>t</a:t>
            </a:r>
            <a:r>
              <a:rPr lang="en-GB" sz="2400" dirty="0"/>
              <a:t>he </a:t>
            </a:r>
            <a:r>
              <a:rPr lang="hu-HU" sz="2400" dirty="0"/>
              <a:t>t</a:t>
            </a:r>
            <a:r>
              <a:rPr lang="en-GB" sz="2400" dirty="0" err="1"/>
              <a:t>ranslator</a:t>
            </a:r>
            <a:r>
              <a:rPr lang="en-GB" sz="2400" dirty="0"/>
              <a:t>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hu-HU" sz="2400" dirty="0">
                <a:sym typeface="Wingdings" panose="05000000000000000000" pitchFamily="2" charset="2"/>
              </a:rPr>
              <a:t>g</a:t>
            </a:r>
            <a:r>
              <a:rPr lang="en-GB" sz="2400" dirty="0" err="1">
                <a:sym typeface="Wingdings" panose="05000000000000000000" pitchFamily="2" charset="2"/>
              </a:rPr>
              <a:t>ood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hu-HU" sz="2400" dirty="0">
                <a:sym typeface="Wingdings" panose="05000000000000000000" pitchFamily="2" charset="2"/>
              </a:rPr>
              <a:t>b</a:t>
            </a:r>
            <a:r>
              <a:rPr lang="en-GB" sz="2400" dirty="0" err="1">
                <a:sym typeface="Wingdings" panose="05000000000000000000" pitchFamily="2" charset="2"/>
              </a:rPr>
              <a:t>enchmark</a:t>
            </a:r>
            <a:r>
              <a:rPr lang="en-GB" sz="2400" dirty="0">
                <a:sym typeface="Wingdings" panose="05000000000000000000" pitchFamily="2" charset="2"/>
              </a:rPr>
              <a:t> for the </a:t>
            </a:r>
            <a:r>
              <a:rPr lang="hu-HU" sz="2400" dirty="0" err="1">
                <a:sym typeface="Wingdings" panose="05000000000000000000" pitchFamily="2" charset="2"/>
              </a:rPr>
              <a:t>reviser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to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stick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to</a:t>
            </a:r>
            <a:endParaRPr lang="en-GB" sz="2400" dirty="0">
              <a:sym typeface="Wingdings" panose="05000000000000000000" pitchFamily="2" charset="2"/>
            </a:endParaRPr>
          </a:p>
          <a:p>
            <a:pPr algn="just"/>
            <a:r>
              <a:rPr lang="en-GB" sz="2400" dirty="0"/>
              <a:t>Preparation </a:t>
            </a:r>
            <a:r>
              <a:rPr lang="hu-HU" sz="2400" dirty="0"/>
              <a:t>s</a:t>
            </a:r>
            <a:r>
              <a:rPr lang="en-GB" sz="2400" dirty="0" err="1"/>
              <a:t>tep</a:t>
            </a:r>
            <a:r>
              <a:rPr lang="en-GB" sz="2400" dirty="0"/>
              <a:t>-</a:t>
            </a:r>
            <a:r>
              <a:rPr lang="hu-HU" sz="2400" dirty="0"/>
              <a:t>b</a:t>
            </a:r>
            <a:r>
              <a:rPr lang="en-GB" sz="2400" dirty="0"/>
              <a:t>y-</a:t>
            </a:r>
            <a:r>
              <a:rPr lang="hu-HU" sz="2400" dirty="0"/>
              <a:t>s</a:t>
            </a:r>
            <a:r>
              <a:rPr lang="en-GB" sz="2400" dirty="0" err="1"/>
              <a:t>tep</a:t>
            </a:r>
            <a:r>
              <a:rPr lang="en-GB" sz="2400" dirty="0"/>
              <a:t>:</a:t>
            </a:r>
          </a:p>
          <a:p>
            <a:pPr marL="274638" lvl="1" indent="0" algn="just">
              <a:buNone/>
            </a:pPr>
            <a:r>
              <a:rPr lang="en-GB" sz="2000" i="1" dirty="0">
                <a:solidFill>
                  <a:schemeClr val="tx1"/>
                </a:solidFill>
              </a:rPr>
              <a:t>Legal references / legislation mentioned in the footnotes?</a:t>
            </a:r>
          </a:p>
          <a:p>
            <a:pPr lvl="1" algn="just"/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 Look up  Align  Import!</a:t>
            </a:r>
          </a:p>
          <a:p>
            <a:pPr marL="274638" lvl="1" indent="0" algn="just">
              <a:buNone/>
            </a:pPr>
            <a:r>
              <a:rPr lang="en-GB" sz="2000" i="1" dirty="0">
                <a:solidFill>
                  <a:schemeClr val="tx1"/>
                </a:solidFill>
                <a:sym typeface="Wingdings" panose="05000000000000000000" pitchFamily="2" charset="2"/>
              </a:rPr>
              <a:t>Corporate Client’s Annual report 2020?</a:t>
            </a:r>
          </a:p>
          <a:p>
            <a:pPr lvl="1" algn="just"/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Remember</a:t>
            </a:r>
            <a:r>
              <a:rPr lang="hu-HU" sz="2000" dirty="0">
                <a:solidFill>
                  <a:schemeClr val="tx1"/>
                </a:solidFill>
                <a:sym typeface="Wingdings" panose="05000000000000000000" pitchFamily="2" charset="2"/>
              </a:rPr>
              <a:t>: t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here is always a previous version!</a:t>
            </a:r>
          </a:p>
          <a:p>
            <a:pPr lvl="1" algn="just"/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 Look up for Annual report 2019 or 2018</a:t>
            </a:r>
          </a:p>
          <a:p>
            <a:pPr lvl="1" algn="just"/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 Align  Import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364C0E-2946-4452-ABC0-F49D9AA9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C7A671-0A82-4C68-8CC5-235CB3A0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99D05C-E762-4B35-8033-FAC1784E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F428B7E-AF15-4C8B-9DCB-F7D56A06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83623"/>
          </a:xfrm>
        </p:spPr>
        <p:txBody>
          <a:bodyPr wrap="square" anchor="ctr">
            <a:normAutofit/>
          </a:bodyPr>
          <a:lstStyle/>
          <a:p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Terminological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Preparations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Time Allows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2CDF013-1792-4E98-830A-D0B2D2E9F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77" b="-683"/>
          <a:stretch/>
        </p:blipFill>
        <p:spPr>
          <a:xfrm>
            <a:off x="7455873" y="900960"/>
            <a:ext cx="442339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0F40BD-EE8E-440F-B376-8C7BE57D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291"/>
            <a:ext cx="4963886" cy="914400"/>
          </a:xfrm>
        </p:spPr>
        <p:txBody>
          <a:bodyPr/>
          <a:lstStyle/>
          <a:p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A9CDAE0E-5743-4104-8692-75F5B3FC4DE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1099409"/>
            <a:ext cx="10711544" cy="4865914"/>
          </a:xfrm>
        </p:spPr>
        <p:txBody>
          <a:bodyPr anchor="ctr"/>
          <a:lstStyle/>
          <a:p>
            <a:pPr algn="just"/>
            <a:r>
              <a:rPr lang="hu-HU" sz="29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Inconsistency</a:t>
            </a:r>
            <a:r>
              <a:rPr lang="hu-HU" sz="2900" dirty="0"/>
              <a:t> </a:t>
            </a:r>
            <a:r>
              <a:rPr lang="hu-HU" sz="2900" dirty="0">
                <a:sym typeface="Wingdings" panose="05000000000000000000" pitchFamily="2" charset="2"/>
              </a:rPr>
              <a:t> </a:t>
            </a:r>
            <a:r>
              <a:rPr lang="en-US" sz="2900" dirty="0"/>
              <a:t>confuse the reader and can make your translation look “sloppy”</a:t>
            </a:r>
            <a:r>
              <a:rPr lang="hu-HU" sz="2900" dirty="0"/>
              <a:t> (</a:t>
            </a:r>
            <a:r>
              <a:rPr lang="hu-HU" sz="2900" dirty="0" err="1"/>
              <a:t>terms</a:t>
            </a:r>
            <a:r>
              <a:rPr lang="hu-HU" sz="2900" dirty="0"/>
              <a:t> </a:t>
            </a:r>
            <a:r>
              <a:rPr lang="hu-HU" sz="2900" dirty="0">
                <a:sym typeface="Wingdings" panose="05000000000000000000" pitchFamily="2" charset="2"/>
              </a:rPr>
              <a:t> </a:t>
            </a:r>
            <a:r>
              <a:rPr lang="hu-HU" sz="2900" dirty="0" err="1">
                <a:sym typeface="Wingdings" panose="05000000000000000000" pitchFamily="2" charset="2"/>
              </a:rPr>
              <a:t>cornerstone</a:t>
            </a:r>
            <a:r>
              <a:rPr lang="hu-HU" sz="2900" dirty="0">
                <a:sym typeface="Wingdings" panose="05000000000000000000" pitchFamily="2" charset="2"/>
              </a:rPr>
              <a:t> of text </a:t>
            </a:r>
            <a:r>
              <a:rPr lang="hu-HU" sz="2900" dirty="0" err="1">
                <a:sym typeface="Wingdings" panose="05000000000000000000" pitchFamily="2" charset="2"/>
              </a:rPr>
              <a:t>cohesion</a:t>
            </a:r>
            <a:r>
              <a:rPr lang="hu-HU" sz="2900" dirty="0">
                <a:sym typeface="Wingdings" panose="05000000000000000000" pitchFamily="2" charset="2"/>
              </a:rPr>
              <a:t>)</a:t>
            </a:r>
            <a:endParaRPr lang="hu-HU" sz="2900" dirty="0"/>
          </a:p>
          <a:p>
            <a:pPr algn="just"/>
            <a:r>
              <a:rPr lang="hu-H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COMMUNICATION</a:t>
            </a:r>
            <a:r>
              <a:rPr lang="hu-HU" sz="2900" dirty="0"/>
              <a:t> is </a:t>
            </a:r>
            <a:r>
              <a:rPr lang="hu-HU" sz="2900" dirty="0" err="1"/>
              <a:t>very</a:t>
            </a:r>
            <a:r>
              <a:rPr lang="hu-HU" sz="2900" dirty="0"/>
              <a:t> </a:t>
            </a:r>
            <a:r>
              <a:rPr lang="hu-HU" sz="2900" dirty="0" err="1"/>
              <a:t>important</a:t>
            </a:r>
            <a:r>
              <a:rPr lang="hu-HU" sz="2900" dirty="0"/>
              <a:t>! (</a:t>
            </a:r>
            <a:r>
              <a:rPr lang="hu-HU" sz="2900" dirty="0" err="1"/>
              <a:t>it</a:t>
            </a:r>
            <a:r>
              <a:rPr lang="hu-HU" sz="2900" dirty="0"/>
              <a:t> is in </a:t>
            </a:r>
            <a:r>
              <a:rPr lang="hu-HU" sz="2900" dirty="0" err="1"/>
              <a:t>his</a:t>
            </a:r>
            <a:r>
              <a:rPr lang="hu-HU" sz="2900" dirty="0"/>
              <a:t> </a:t>
            </a:r>
            <a:r>
              <a:rPr lang="hu-HU" sz="2900" dirty="0" err="1"/>
              <a:t>best</a:t>
            </a:r>
            <a:r>
              <a:rPr lang="hu-HU" sz="2900" dirty="0"/>
              <a:t> interest)</a:t>
            </a:r>
          </a:p>
          <a:p>
            <a:pPr algn="just"/>
            <a:r>
              <a:rPr lang="en-US" sz="2900" dirty="0"/>
              <a:t>Ask for old glossaries</a:t>
            </a:r>
            <a:endParaRPr lang="hu-HU" sz="2900" dirty="0"/>
          </a:p>
          <a:p>
            <a:pPr algn="just"/>
            <a:r>
              <a:rPr lang="en-US" sz="2900" dirty="0"/>
              <a:t>Ask your client for their opinion</a:t>
            </a:r>
            <a:r>
              <a:rPr lang="hu-HU" sz="2900" dirty="0"/>
              <a:t> </a:t>
            </a:r>
            <a:r>
              <a:rPr lang="hu-HU" sz="2900" dirty="0">
                <a:sym typeface="Wingdings" panose="05000000000000000000" pitchFamily="2" charset="2"/>
              </a:rPr>
              <a:t> </a:t>
            </a:r>
            <a:r>
              <a:rPr lang="hu-HU" sz="2900" dirty="0" err="1">
                <a:sym typeface="Wingdings" panose="05000000000000000000" pitchFamily="2" charset="2"/>
              </a:rPr>
              <a:t>labelled</a:t>
            </a:r>
            <a:r>
              <a:rPr lang="hu-HU" sz="2900" dirty="0">
                <a:sym typeface="Wingdings" panose="05000000000000000000" pitchFamily="2" charset="2"/>
              </a:rPr>
              <a:t> </a:t>
            </a:r>
            <a:r>
              <a:rPr lang="hu-HU" sz="2900" dirty="0" err="1">
                <a:sym typeface="Wingdings" panose="05000000000000000000" pitchFamily="2" charset="2"/>
              </a:rPr>
              <a:t>as</a:t>
            </a:r>
            <a:r>
              <a:rPr lang="hu-HU" sz="2900" dirty="0">
                <a:sym typeface="Wingdings" panose="05000000000000000000" pitchFamily="2" charset="2"/>
              </a:rPr>
              <a:t> </a:t>
            </a:r>
            <a:r>
              <a:rPr lang="hu-H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FEEDBACK</a:t>
            </a:r>
            <a:endParaRPr lang="hu-HU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algn="just"/>
            <a:r>
              <a:rPr lang="en-US" sz="2900" dirty="0"/>
              <a:t>Check those glossaries and correct them if necessary – send them back to the client for </a:t>
            </a:r>
            <a:r>
              <a:rPr lang="en-US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feedback and approval</a:t>
            </a:r>
            <a:endParaRPr lang="hu-HU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algn="just"/>
            <a:r>
              <a:rPr lang="en-US" sz="2900" dirty="0"/>
              <a:t>Send your client your word list </a:t>
            </a:r>
            <a:r>
              <a:rPr lang="en-US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proactively</a:t>
            </a:r>
            <a:r>
              <a:rPr lang="en-US" sz="2900" dirty="0"/>
              <a:t> and give them a chance to change things</a:t>
            </a:r>
            <a:endParaRPr lang="hu-HU" sz="2900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3413974-F3AC-441F-9328-955D8C46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97C1F25-CC42-48E0-9362-B21F0730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0FE6F25-D667-487F-B137-4C1F5566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F5D95-4F06-47B0-8550-E96D770D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59674"/>
          </a:xfrm>
        </p:spPr>
        <p:txBody>
          <a:bodyPr anchor="ctr"/>
          <a:lstStyle/>
          <a:p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Terminological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Preparations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—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65F75E-AE7D-44E3-88DE-693B30207F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53432"/>
            <a:ext cx="10972799" cy="4937760"/>
          </a:xfrm>
        </p:spPr>
        <p:txBody>
          <a:bodyPr/>
          <a:lstStyle/>
          <a:p>
            <a:pPr marL="0" indent="0" algn="just">
              <a:buNone/>
            </a:pPr>
            <a:r>
              <a:rPr lang="hu-HU" sz="1800" dirty="0"/>
              <a:t>A Good </a:t>
            </a:r>
            <a:r>
              <a:rPr lang="hu-HU" sz="1800" dirty="0" err="1"/>
              <a:t>Point</a:t>
            </a:r>
            <a:r>
              <a:rPr lang="hu-HU" sz="1800" dirty="0"/>
              <a:t> </a:t>
            </a:r>
            <a:r>
              <a:rPr lang="hu-HU" sz="1800" dirty="0" err="1"/>
              <a:t>to</a:t>
            </a:r>
            <a:r>
              <a:rPr lang="hu-HU" sz="1800" dirty="0"/>
              <a:t> Start: The </a:t>
            </a:r>
            <a:r>
              <a:rPr lang="hu-HU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EU’s</a:t>
            </a:r>
            <a:r>
              <a:rPr lang="hu-H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hu-HU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policies</a:t>
            </a:r>
            <a:r>
              <a:rPr lang="hu-H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hu-HU" sz="1800" dirty="0" err="1"/>
              <a:t>from</a:t>
            </a:r>
            <a:r>
              <a:rPr lang="hu-HU" sz="1800" dirty="0"/>
              <a:t> </a:t>
            </a:r>
            <a:r>
              <a:rPr lang="hu-HU" sz="1800" i="1" dirty="0" err="1"/>
              <a:t>Agriculture</a:t>
            </a:r>
            <a:r>
              <a:rPr lang="hu-HU" sz="1800" dirty="0"/>
              <a:t> and </a:t>
            </a:r>
            <a:r>
              <a:rPr lang="hu-HU" sz="1800" i="1" dirty="0" err="1"/>
              <a:t>Employment</a:t>
            </a:r>
            <a:r>
              <a:rPr lang="hu-HU" sz="1800" i="1" dirty="0"/>
              <a:t> </a:t>
            </a:r>
            <a:r>
              <a:rPr lang="hu-HU" sz="1800" dirty="0" err="1"/>
              <a:t>through</a:t>
            </a:r>
            <a:r>
              <a:rPr lang="hu-HU" sz="1800" dirty="0"/>
              <a:t> </a:t>
            </a:r>
            <a:r>
              <a:rPr lang="hu-HU" sz="1800" i="1" dirty="0" err="1"/>
              <a:t>Food</a:t>
            </a:r>
            <a:r>
              <a:rPr lang="hu-HU" sz="1800" i="1" dirty="0"/>
              <a:t> </a:t>
            </a:r>
            <a:r>
              <a:rPr lang="hu-HU" sz="1800" i="1" dirty="0" err="1"/>
              <a:t>Safety</a:t>
            </a:r>
            <a:r>
              <a:rPr lang="hu-HU" sz="1800" dirty="0"/>
              <a:t> and </a:t>
            </a:r>
            <a:r>
              <a:rPr lang="hu-HU" sz="1800" i="1" dirty="0" err="1"/>
              <a:t>Taxation</a:t>
            </a:r>
            <a:r>
              <a:rPr lang="hu-HU" sz="1800" i="1" dirty="0"/>
              <a:t> </a:t>
            </a:r>
            <a:r>
              <a:rPr lang="hu-HU" sz="1800" dirty="0" err="1"/>
              <a:t>until</a:t>
            </a:r>
            <a:r>
              <a:rPr lang="hu-HU" sz="1800" dirty="0"/>
              <a:t> </a:t>
            </a:r>
            <a:r>
              <a:rPr lang="hu-HU" sz="1800" i="1" dirty="0"/>
              <a:t>Human </a:t>
            </a:r>
            <a:r>
              <a:rPr lang="hu-HU" sz="1800" i="1" dirty="0" err="1"/>
              <a:t>Rights</a:t>
            </a:r>
            <a:r>
              <a:rPr lang="hu-HU" sz="1800" i="1" dirty="0"/>
              <a:t> </a:t>
            </a:r>
            <a:r>
              <a:rPr lang="hu-HU" sz="1800" dirty="0"/>
              <a:t>and </a:t>
            </a:r>
            <a:r>
              <a:rPr lang="hu-HU" sz="1800" i="1" dirty="0" err="1"/>
              <a:t>Single</a:t>
            </a:r>
            <a:r>
              <a:rPr lang="hu-HU" sz="1800" i="1" dirty="0"/>
              <a:t> Market</a:t>
            </a:r>
            <a:endParaRPr lang="hu-HU" sz="1800" dirty="0"/>
          </a:p>
          <a:p>
            <a:pPr marL="0" indent="0" algn="just">
              <a:buNone/>
            </a:pPr>
            <a:r>
              <a:rPr lang="hu-HU" sz="1800" dirty="0"/>
              <a:t>Is </a:t>
            </a:r>
            <a:r>
              <a:rPr lang="hu-HU" sz="1800" dirty="0" err="1"/>
              <a:t>your</a:t>
            </a:r>
            <a:r>
              <a:rPr lang="hu-HU" sz="1800" dirty="0"/>
              <a:t> </a:t>
            </a:r>
            <a:r>
              <a:rPr lang="hu-HU" sz="1800" dirty="0" err="1"/>
              <a:t>Requester</a:t>
            </a:r>
            <a:r>
              <a:rPr lang="hu-HU" sz="1800" dirty="0"/>
              <a:t>:</a:t>
            </a:r>
          </a:p>
          <a:p>
            <a:pPr marL="0" indent="0" algn="just">
              <a:buNone/>
            </a:pPr>
            <a:r>
              <a:rPr lang="hu-HU" sz="1800" i="1" dirty="0"/>
              <a:t>A Pharma </a:t>
            </a:r>
            <a:r>
              <a:rPr lang="hu-HU" sz="1800" i="1" dirty="0" err="1"/>
              <a:t>Company</a:t>
            </a:r>
            <a:r>
              <a:rPr lang="hu-HU" sz="1800" i="1" dirty="0"/>
              <a:t>?</a:t>
            </a: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Check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for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relevant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SmPC</a:t>
            </a:r>
            <a:r>
              <a:rPr lang="hu-HU" sz="1600" dirty="0">
                <a:solidFill>
                  <a:schemeClr val="tx1"/>
                </a:solidFill>
              </a:rPr>
              <a:t> [</a:t>
            </a:r>
            <a:r>
              <a:rPr lang="en-US" sz="1600" dirty="0">
                <a:solidFill>
                  <a:schemeClr val="tx1"/>
                </a:solidFill>
              </a:rPr>
              <a:t>Summary of product characteristics</a:t>
            </a:r>
            <a:r>
              <a:rPr lang="hu-HU" sz="1600" dirty="0">
                <a:solidFill>
                  <a:schemeClr val="tx1"/>
                </a:solidFill>
              </a:rPr>
              <a:t>] / </a:t>
            </a: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EPAR</a:t>
            </a:r>
            <a:r>
              <a:rPr lang="hu-HU" sz="1600" dirty="0">
                <a:solidFill>
                  <a:schemeClr val="tx1"/>
                </a:solidFill>
              </a:rPr>
              <a:t> [</a:t>
            </a:r>
            <a:r>
              <a:rPr lang="en-US" sz="1600" dirty="0">
                <a:solidFill>
                  <a:schemeClr val="tx1"/>
                </a:solidFill>
              </a:rPr>
              <a:t>European public assessment report</a:t>
            </a:r>
            <a:r>
              <a:rPr lang="hu-HU" sz="1600" dirty="0">
                <a:solidFill>
                  <a:schemeClr val="tx1"/>
                </a:solidFill>
              </a:rPr>
              <a:t>] </a:t>
            </a:r>
            <a:r>
              <a:rPr lang="hu-HU" sz="1600" dirty="0" err="1">
                <a:solidFill>
                  <a:schemeClr val="tx1"/>
                </a:solidFill>
              </a:rPr>
              <a:t>on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EMA’s</a:t>
            </a:r>
            <a:r>
              <a:rPr lang="hu-HU" sz="1600" dirty="0">
                <a:solidFill>
                  <a:schemeClr val="tx1"/>
                </a:solidFill>
              </a:rPr>
              <a:t> website! (</a:t>
            </a:r>
            <a:r>
              <a:rPr lang="hu-HU" sz="1600" dirty="0" err="1">
                <a:solidFill>
                  <a:schemeClr val="tx1"/>
                </a:solidFill>
              </a:rPr>
              <a:t>or</a:t>
            </a:r>
            <a:r>
              <a:rPr lang="hu-HU" sz="1600" dirty="0">
                <a:solidFill>
                  <a:schemeClr val="tx1"/>
                </a:solidFill>
              </a:rPr>
              <a:t>: Google: „[</a:t>
            </a:r>
            <a:r>
              <a:rPr lang="hu-HU" sz="1600" dirty="0" err="1">
                <a:solidFill>
                  <a:schemeClr val="tx1"/>
                </a:solidFill>
              </a:rPr>
              <a:t>name</a:t>
            </a:r>
            <a:r>
              <a:rPr lang="hu-HU" sz="1600" dirty="0">
                <a:solidFill>
                  <a:schemeClr val="tx1"/>
                </a:solidFill>
              </a:rPr>
              <a:t> of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medicine</a:t>
            </a:r>
            <a:r>
              <a:rPr lang="hu-HU" sz="1600" dirty="0">
                <a:solidFill>
                  <a:schemeClr val="tx1"/>
                </a:solidFill>
              </a:rPr>
              <a:t>]” + EMA + </a:t>
            </a:r>
            <a:r>
              <a:rPr lang="hu-HU" sz="1600" dirty="0" err="1">
                <a:solidFill>
                  <a:schemeClr val="tx1"/>
                </a:solidFill>
              </a:rPr>
              <a:t>SmPC</a:t>
            </a:r>
            <a:r>
              <a:rPr lang="hu-HU" sz="1600" dirty="0">
                <a:solidFill>
                  <a:schemeClr val="tx1"/>
                </a:solidFill>
              </a:rPr>
              <a:t>)</a:t>
            </a: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Check</a:t>
            </a:r>
            <a:r>
              <a:rPr lang="hu-HU" sz="1600" dirty="0">
                <a:solidFill>
                  <a:schemeClr val="tx1"/>
                </a:solidFill>
              </a:rPr>
              <a:t> Good </a:t>
            </a:r>
            <a:r>
              <a:rPr lang="hu-HU" sz="1600" dirty="0" err="1">
                <a:solidFill>
                  <a:schemeClr val="tx1"/>
                </a:solidFill>
              </a:rPr>
              <a:t>Manufacturing</a:t>
            </a:r>
            <a:r>
              <a:rPr lang="hu-HU" sz="1600" dirty="0">
                <a:solidFill>
                  <a:schemeClr val="tx1"/>
                </a:solidFill>
              </a:rPr>
              <a:t> / Good </a:t>
            </a:r>
            <a:r>
              <a:rPr lang="hu-HU" sz="1600" dirty="0" err="1">
                <a:solidFill>
                  <a:schemeClr val="tx1"/>
                </a:solidFill>
              </a:rPr>
              <a:t>Clinical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Practice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GMP / GCP</a:t>
            </a:r>
            <a:r>
              <a:rPr lang="hu-HU" sz="1600" dirty="0">
                <a:solidFill>
                  <a:schemeClr val="tx1"/>
                </a:solidFill>
              </a:rPr>
              <a:t>) </a:t>
            </a:r>
            <a:r>
              <a:rPr lang="hu-HU" sz="1600" dirty="0" err="1">
                <a:solidFill>
                  <a:schemeClr val="tx1"/>
                </a:solidFill>
              </a:rPr>
              <a:t>or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Eudralex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chemeClr val="tx1"/>
                </a:solidFill>
              </a:rPr>
              <a:t>collection of rules and regulations governing medicinal products in the E</a:t>
            </a:r>
            <a:r>
              <a:rPr lang="hu-HU" sz="1600" dirty="0">
                <a:solidFill>
                  <a:schemeClr val="tx1"/>
                </a:solidFill>
              </a:rPr>
              <a:t>U) and </a:t>
            </a:r>
            <a:r>
              <a:rPr lang="hu-HU" sz="1600" dirty="0" err="1">
                <a:solidFill>
                  <a:schemeClr val="tx1"/>
                </a:solidFill>
              </a:rPr>
              <a:t>make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your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own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terminology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extraction</a:t>
            </a:r>
            <a:endParaRPr lang="hu-HU" sz="1600" dirty="0">
              <a:solidFill>
                <a:schemeClr val="tx1"/>
              </a:solidFill>
            </a:endParaRPr>
          </a:p>
          <a:p>
            <a:pPr lvl="1" algn="just"/>
            <a:r>
              <a:rPr lang="hu-HU" sz="1600" b="1" dirty="0">
                <a:solidFill>
                  <a:schemeClr val="tx1"/>
                </a:solidFill>
              </a:rPr>
              <a:t>ICD </a:t>
            </a:r>
            <a:r>
              <a:rPr lang="hu-HU" sz="1600" b="1" dirty="0" err="1">
                <a:solidFill>
                  <a:schemeClr val="tx1"/>
                </a:solidFill>
              </a:rPr>
              <a:t>codes</a:t>
            </a:r>
            <a:r>
              <a:rPr lang="hu-HU" sz="1600" b="1" dirty="0">
                <a:solidFill>
                  <a:schemeClr val="tx1"/>
                </a:solidFill>
              </a:rPr>
              <a:t> </a:t>
            </a:r>
            <a:r>
              <a:rPr lang="hu-HU" sz="1600" dirty="0">
                <a:solidFill>
                  <a:schemeClr val="tx1"/>
                </a:solidFill>
              </a:rPr>
              <a:t>(International </a:t>
            </a:r>
            <a:r>
              <a:rPr lang="hu-HU" sz="1600" dirty="0" err="1">
                <a:solidFill>
                  <a:schemeClr val="tx1"/>
                </a:solidFill>
              </a:rPr>
              <a:t>Classification</a:t>
            </a:r>
            <a:r>
              <a:rPr lang="hu-HU" sz="1600" dirty="0">
                <a:solidFill>
                  <a:schemeClr val="tx1"/>
                </a:solidFill>
              </a:rPr>
              <a:t> of </a:t>
            </a:r>
            <a:r>
              <a:rPr lang="hu-HU" sz="1600" dirty="0" err="1">
                <a:solidFill>
                  <a:schemeClr val="tx1"/>
                </a:solidFill>
              </a:rPr>
              <a:t>Diseases</a:t>
            </a:r>
            <a:r>
              <a:rPr lang="hu-HU" sz="1600" dirty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hu-HU" sz="1800" i="1" dirty="0"/>
              <a:t>An </a:t>
            </a:r>
            <a:r>
              <a:rPr lang="hu-HU" sz="1800" i="1" dirty="0" err="1"/>
              <a:t>Insurance</a:t>
            </a:r>
            <a:r>
              <a:rPr lang="hu-HU" sz="1800" i="1" dirty="0"/>
              <a:t> </a:t>
            </a:r>
            <a:r>
              <a:rPr lang="hu-HU" sz="1800" i="1" dirty="0" err="1"/>
              <a:t>Company</a:t>
            </a:r>
            <a:r>
              <a:rPr lang="hu-HU" sz="1800" i="1" dirty="0"/>
              <a:t>?</a:t>
            </a: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Align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Solvency</a:t>
            </a: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II </a:t>
            </a:r>
            <a:r>
              <a:rPr lang="hu-HU" sz="1600" dirty="0" err="1">
                <a:solidFill>
                  <a:schemeClr val="tx1"/>
                </a:solidFill>
              </a:rPr>
              <a:t>Directive</a:t>
            </a:r>
            <a:endParaRPr lang="hu-HU" sz="1600" dirty="0">
              <a:solidFill>
                <a:schemeClr val="tx1"/>
              </a:solidFill>
            </a:endParaRP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Look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for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EIOPA’s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chemeClr val="tx1"/>
                </a:solidFill>
              </a:rPr>
              <a:t>European Insurance and Occupational Pensions Authority</a:t>
            </a:r>
            <a:r>
              <a:rPr lang="hu-HU" sz="1600" dirty="0">
                <a:solidFill>
                  <a:schemeClr val="tx1"/>
                </a:solidFill>
              </a:rPr>
              <a:t>) </a:t>
            </a:r>
            <a:r>
              <a:rPr lang="hu-HU" sz="1600" dirty="0" err="1">
                <a:solidFill>
                  <a:schemeClr val="tx1"/>
                </a:solidFill>
              </a:rPr>
              <a:t>Founding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Regulation</a:t>
            </a: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u-HU" sz="1800" i="1" dirty="0"/>
              <a:t>A </a:t>
            </a:r>
            <a:r>
              <a:rPr lang="hu-HU" sz="1800" i="1" dirty="0" err="1"/>
              <a:t>Railway</a:t>
            </a:r>
            <a:r>
              <a:rPr lang="hu-HU" sz="1800" i="1" dirty="0"/>
              <a:t> </a:t>
            </a:r>
            <a:r>
              <a:rPr lang="hu-HU" sz="1800" i="1" dirty="0" err="1"/>
              <a:t>Company</a:t>
            </a:r>
            <a:r>
              <a:rPr lang="hu-HU" sz="1800" i="1" dirty="0"/>
              <a:t>?</a:t>
            </a:r>
          </a:p>
          <a:p>
            <a:pPr lvl="1" algn="just"/>
            <a:r>
              <a:rPr lang="hu-HU" sz="1600" dirty="0">
                <a:solidFill>
                  <a:schemeClr val="tx1"/>
                </a:solidFill>
              </a:rPr>
              <a:t>European </a:t>
            </a:r>
            <a:r>
              <a:rPr lang="hu-HU" sz="1600" dirty="0" err="1">
                <a:solidFill>
                  <a:schemeClr val="tx1"/>
                </a:solidFill>
              </a:rPr>
              <a:t>Railway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Agency’s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ERA</a:t>
            </a:r>
            <a:r>
              <a:rPr lang="hu-HU" sz="1600" dirty="0">
                <a:solidFill>
                  <a:schemeClr val="tx1"/>
                </a:solidFill>
              </a:rPr>
              <a:t>) </a:t>
            </a:r>
            <a:r>
              <a:rPr lang="hu-HU" sz="1600" dirty="0" err="1">
                <a:solidFill>
                  <a:schemeClr val="tx1"/>
                </a:solidFill>
              </a:rPr>
              <a:t>Founding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Regulation</a:t>
            </a: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u-HU" sz="1800" i="1" dirty="0"/>
              <a:t>A </a:t>
            </a:r>
            <a:r>
              <a:rPr lang="hu-HU" sz="1800" i="1" dirty="0" err="1"/>
              <a:t>Construction</a:t>
            </a:r>
            <a:r>
              <a:rPr lang="hu-HU" sz="1800" i="1" dirty="0"/>
              <a:t> </a:t>
            </a:r>
            <a:r>
              <a:rPr lang="hu-HU" sz="1800" i="1" dirty="0" err="1"/>
              <a:t>or</a:t>
            </a:r>
            <a:r>
              <a:rPr lang="hu-HU" sz="1800" i="1" dirty="0"/>
              <a:t> </a:t>
            </a:r>
            <a:r>
              <a:rPr lang="hu-HU" sz="1800" i="1" dirty="0" err="1"/>
              <a:t>Chemical</a:t>
            </a:r>
            <a:r>
              <a:rPr lang="hu-HU" sz="1800" i="1" dirty="0"/>
              <a:t> </a:t>
            </a:r>
            <a:r>
              <a:rPr lang="hu-HU" sz="1800" i="1" dirty="0" err="1"/>
              <a:t>Company</a:t>
            </a:r>
            <a:r>
              <a:rPr lang="hu-HU" sz="1800" i="1" dirty="0"/>
              <a:t>?</a:t>
            </a: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Align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REACH / CLP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Regulation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or</a:t>
            </a:r>
            <a:r>
              <a:rPr lang="hu-HU" sz="1600" dirty="0">
                <a:solidFill>
                  <a:schemeClr val="tx1"/>
                </a:solidFill>
              </a:rPr>
              <a:t> go </a:t>
            </a:r>
            <a:r>
              <a:rPr lang="hu-HU" sz="1600" dirty="0" err="1">
                <a:solidFill>
                  <a:schemeClr val="tx1"/>
                </a:solidFill>
              </a:rPr>
              <a:t>to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ECHA Term</a:t>
            </a:r>
            <a:r>
              <a:rPr lang="hu-HU" sz="1600" dirty="0">
                <a:solidFill>
                  <a:schemeClr val="tx1"/>
                </a:solidFill>
              </a:rPr>
              <a:t>, a </a:t>
            </a:r>
            <a:r>
              <a:rPr lang="hu-HU" sz="1600" dirty="0" err="1">
                <a:solidFill>
                  <a:schemeClr val="tx1"/>
                </a:solidFill>
              </a:rPr>
              <a:t>Multilingual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Chemical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Terminology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by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European </a:t>
            </a:r>
            <a:r>
              <a:rPr lang="hu-HU" sz="1600" dirty="0" err="1">
                <a:solidFill>
                  <a:schemeClr val="tx1"/>
                </a:solidFill>
              </a:rPr>
              <a:t>Chemicals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Agency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hu-HU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https://echa-term.echa.europa.eu/</a:t>
            </a:r>
            <a:r>
              <a:rPr lang="hu-HU" sz="1600" dirty="0">
                <a:solidFill>
                  <a:schemeClr val="tx1"/>
                </a:solidFill>
              </a:rPr>
              <a:t>) </a:t>
            </a:r>
            <a:endParaRPr lang="de-DE" sz="18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9C9DF2-F2FC-4EE4-A85F-56CE5A48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FDACD4-F90C-4C78-B1EA-67E374A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8E19E-9635-44CF-8D53-65DF1871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F5D95-4F06-47B0-8550-E96D770D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59674"/>
          </a:xfrm>
        </p:spPr>
        <p:txBody>
          <a:bodyPr anchor="ctr"/>
          <a:lstStyle/>
          <a:p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Terminological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Preparations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—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65F75E-AE7D-44E3-88DE-693B30207F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989920"/>
            <a:ext cx="10972799" cy="5264785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hu-HU" sz="2000" dirty="0"/>
              <a:t>Is </a:t>
            </a:r>
            <a:r>
              <a:rPr lang="hu-HU" sz="2000" dirty="0" err="1"/>
              <a:t>your</a:t>
            </a:r>
            <a:r>
              <a:rPr lang="hu-HU" sz="2000" dirty="0"/>
              <a:t> text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translation</a:t>
            </a:r>
            <a:r>
              <a:rPr lang="hu-HU" sz="2000" dirty="0"/>
              <a:t>:</a:t>
            </a:r>
          </a:p>
          <a:p>
            <a:pPr algn="just"/>
            <a:r>
              <a:rPr lang="hu-HU" sz="2000" dirty="0"/>
              <a:t>HR-</a:t>
            </a:r>
            <a:r>
              <a:rPr lang="hu-HU" sz="2000" dirty="0" err="1"/>
              <a:t>related</a:t>
            </a:r>
            <a:r>
              <a:rPr lang="hu-HU" sz="2000" dirty="0"/>
              <a:t>?</a:t>
            </a: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Check</a:t>
            </a:r>
            <a:r>
              <a:rPr lang="hu-HU" sz="1600" dirty="0">
                <a:solidFill>
                  <a:schemeClr val="tx1"/>
                </a:solidFill>
              </a:rPr>
              <a:t> out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EU’s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Staff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Regulation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Align</a:t>
            </a:r>
            <a:r>
              <a:rPr lang="hu-HU" sz="1600" dirty="0">
                <a:solidFill>
                  <a:schemeClr val="tx1"/>
                </a:solidFill>
                <a:sym typeface="Wingdings" panose="05000000000000000000" pitchFamily="2" charset="2"/>
              </a:rPr>
              <a:t>  Import</a:t>
            </a:r>
            <a:endParaRPr lang="hu-HU" sz="1600" dirty="0">
              <a:solidFill>
                <a:schemeClr val="tx1"/>
              </a:solidFill>
            </a:endParaRP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Your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country’s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Labour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Code</a:t>
            </a:r>
            <a:r>
              <a:rPr lang="hu-HU" sz="1600" dirty="0">
                <a:solidFill>
                  <a:schemeClr val="tx1"/>
                </a:solidFill>
              </a:rPr>
              <a:t> and </a:t>
            </a:r>
            <a:r>
              <a:rPr lang="hu-HU" sz="1600" dirty="0" err="1">
                <a:solidFill>
                  <a:schemeClr val="tx1"/>
                </a:solidFill>
              </a:rPr>
              <a:t>its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translation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into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your</a:t>
            </a:r>
            <a:r>
              <a:rPr lang="hu-HU" sz="1600" dirty="0">
                <a:solidFill>
                  <a:schemeClr val="tx1"/>
                </a:solidFill>
              </a:rPr>
              <a:t> 2nd </a:t>
            </a:r>
            <a:r>
              <a:rPr lang="hu-HU" sz="1600" dirty="0" err="1">
                <a:solidFill>
                  <a:schemeClr val="tx1"/>
                </a:solidFill>
              </a:rPr>
              <a:t>language</a:t>
            </a:r>
            <a:endParaRPr lang="hu-HU" sz="1600" dirty="0">
              <a:solidFill>
                <a:schemeClr val="tx1"/>
              </a:solidFill>
            </a:endParaRPr>
          </a:p>
          <a:p>
            <a:pPr algn="just"/>
            <a:r>
              <a:rPr lang="hu-HU" sz="2000" dirty="0" err="1"/>
              <a:t>About</a:t>
            </a:r>
            <a:r>
              <a:rPr lang="hu-HU" sz="2000" dirty="0"/>
              <a:t> </a:t>
            </a:r>
            <a:r>
              <a:rPr lang="hu-HU" sz="2000" dirty="0" err="1"/>
              <a:t>Aviation</a:t>
            </a:r>
            <a:r>
              <a:rPr lang="hu-HU" sz="2000" dirty="0"/>
              <a:t>?</a:t>
            </a: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Check</a:t>
            </a:r>
            <a:r>
              <a:rPr lang="hu-HU" sz="1600" dirty="0">
                <a:solidFill>
                  <a:schemeClr val="tx1"/>
                </a:solidFill>
              </a:rPr>
              <a:t> out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EASA’s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chemeClr val="tx1"/>
                </a:solidFill>
              </a:rPr>
              <a:t>European Union Aviation Safety Agency</a:t>
            </a:r>
            <a:r>
              <a:rPr lang="hu-HU" sz="1600" dirty="0">
                <a:solidFill>
                  <a:schemeClr val="tx1"/>
                </a:solidFill>
              </a:rPr>
              <a:t>) </a:t>
            </a:r>
            <a:r>
              <a:rPr lang="hu-HU" sz="1600" dirty="0" err="1">
                <a:solidFill>
                  <a:schemeClr val="tx1"/>
                </a:solidFill>
              </a:rPr>
              <a:t>Founding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Regulation</a:t>
            </a:r>
            <a:endParaRPr lang="hu-HU" sz="1600" dirty="0">
              <a:solidFill>
                <a:schemeClr val="tx1"/>
              </a:solidFill>
            </a:endParaRPr>
          </a:p>
          <a:p>
            <a:pPr algn="just"/>
            <a:r>
              <a:rPr lang="hu-HU" sz="2000" dirty="0" err="1"/>
              <a:t>About</a:t>
            </a:r>
            <a:r>
              <a:rPr lang="hu-HU" sz="2000" dirty="0"/>
              <a:t> Banking </a:t>
            </a:r>
            <a:r>
              <a:rPr lang="hu-HU" sz="2000" dirty="0" err="1"/>
              <a:t>Transactions</a:t>
            </a:r>
            <a:r>
              <a:rPr lang="hu-HU" sz="2000" dirty="0"/>
              <a:t>?</a:t>
            </a: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Check</a:t>
            </a:r>
            <a:r>
              <a:rPr lang="hu-HU" sz="1600" dirty="0">
                <a:solidFill>
                  <a:schemeClr val="tx1"/>
                </a:solidFill>
              </a:rPr>
              <a:t> out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EBA’s</a:t>
            </a:r>
            <a:r>
              <a:rPr lang="hu-HU" sz="1600" dirty="0">
                <a:solidFill>
                  <a:schemeClr val="tx1"/>
                </a:solidFill>
              </a:rPr>
              <a:t> (European Banking </a:t>
            </a:r>
            <a:r>
              <a:rPr lang="hu-HU" sz="1600" dirty="0" err="1">
                <a:solidFill>
                  <a:schemeClr val="tx1"/>
                </a:solidFill>
              </a:rPr>
              <a:t>Authority</a:t>
            </a:r>
            <a:r>
              <a:rPr lang="hu-HU" sz="1600" dirty="0">
                <a:solidFill>
                  <a:schemeClr val="tx1"/>
                </a:solidFill>
              </a:rPr>
              <a:t>) </a:t>
            </a:r>
            <a:r>
              <a:rPr lang="hu-HU" sz="1600" dirty="0" err="1">
                <a:solidFill>
                  <a:schemeClr val="tx1"/>
                </a:solidFill>
              </a:rPr>
              <a:t>or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ECB’s</a:t>
            </a:r>
            <a:r>
              <a:rPr lang="hu-HU" sz="1600" dirty="0">
                <a:solidFill>
                  <a:schemeClr val="tx1"/>
                </a:solidFill>
              </a:rPr>
              <a:t> (EU </a:t>
            </a:r>
            <a:r>
              <a:rPr lang="hu-HU" sz="1600" dirty="0" err="1">
                <a:solidFill>
                  <a:schemeClr val="tx1"/>
                </a:solidFill>
              </a:rPr>
              <a:t>Central</a:t>
            </a:r>
            <a:r>
              <a:rPr lang="hu-HU" sz="1600" dirty="0">
                <a:solidFill>
                  <a:schemeClr val="tx1"/>
                </a:solidFill>
              </a:rPr>
              <a:t> Bank) </a:t>
            </a:r>
            <a:r>
              <a:rPr lang="hu-HU" sz="1600" dirty="0" err="1">
                <a:solidFill>
                  <a:schemeClr val="tx1"/>
                </a:solidFill>
              </a:rPr>
              <a:t>Founding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Regulation</a:t>
            </a:r>
            <a:endParaRPr lang="hu-HU" sz="1600" dirty="0">
              <a:solidFill>
                <a:schemeClr val="tx1"/>
              </a:solidFill>
            </a:endParaRPr>
          </a:p>
          <a:p>
            <a:pPr algn="just"/>
            <a:r>
              <a:rPr lang="hu-HU" sz="2000" dirty="0" err="1"/>
              <a:t>About</a:t>
            </a:r>
            <a:r>
              <a:rPr lang="hu-HU" sz="2000" dirty="0"/>
              <a:t> OSH (</a:t>
            </a:r>
            <a:r>
              <a:rPr lang="hu-HU" sz="2000" dirty="0" err="1"/>
              <a:t>Occupational</a:t>
            </a:r>
            <a:r>
              <a:rPr lang="hu-HU" sz="2000" dirty="0"/>
              <a:t> </a:t>
            </a:r>
            <a:r>
              <a:rPr lang="hu-HU" sz="2000" dirty="0" err="1"/>
              <a:t>Safety</a:t>
            </a:r>
            <a:r>
              <a:rPr lang="hu-HU" sz="2000" dirty="0"/>
              <a:t> and Health)?</a:t>
            </a: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Look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up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for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Founding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Regulation</a:t>
            </a:r>
            <a:r>
              <a:rPr lang="hu-HU" sz="1600" dirty="0">
                <a:solidFill>
                  <a:schemeClr val="tx1"/>
                </a:solidFill>
              </a:rPr>
              <a:t> of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EU-OSHA (</a:t>
            </a:r>
            <a:r>
              <a:rPr lang="en-US" sz="1600" dirty="0">
                <a:solidFill>
                  <a:schemeClr val="tx1"/>
                </a:solidFill>
              </a:rPr>
              <a:t>European Agency for Safety and Health at Work</a:t>
            </a:r>
            <a:r>
              <a:rPr lang="hu-HU" sz="16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hu-HU" sz="2000" dirty="0"/>
              <a:t>An </a:t>
            </a:r>
            <a:r>
              <a:rPr lang="hu-HU" sz="2000" dirty="0" err="1"/>
              <a:t>Extract</a:t>
            </a:r>
            <a:r>
              <a:rPr lang="hu-HU" sz="2000" dirty="0"/>
              <a:t> </a:t>
            </a:r>
            <a:r>
              <a:rPr lang="hu-HU" sz="2000" dirty="0" err="1"/>
              <a:t>From</a:t>
            </a:r>
            <a:r>
              <a:rPr lang="hu-HU" sz="2000" dirty="0"/>
              <a:t> Trade </a:t>
            </a:r>
            <a:r>
              <a:rPr lang="hu-HU" sz="2000" dirty="0" err="1"/>
              <a:t>Register</a:t>
            </a:r>
            <a:r>
              <a:rPr lang="hu-HU" sz="2000" dirty="0"/>
              <a:t>?</a:t>
            </a:r>
          </a:p>
          <a:p>
            <a:pPr lvl="1" algn="just"/>
            <a:r>
              <a:rPr lang="hu-HU" sz="1600" dirty="0" err="1">
                <a:solidFill>
                  <a:schemeClr val="tx1"/>
                </a:solidFill>
              </a:rPr>
              <a:t>For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main </a:t>
            </a:r>
            <a:r>
              <a:rPr lang="hu-HU" sz="1600" dirty="0" err="1">
                <a:solidFill>
                  <a:schemeClr val="tx1"/>
                </a:solidFill>
              </a:rPr>
              <a:t>scope</a:t>
            </a:r>
            <a:r>
              <a:rPr lang="hu-HU" sz="1600" dirty="0">
                <a:solidFill>
                  <a:schemeClr val="tx1"/>
                </a:solidFill>
              </a:rPr>
              <a:t> of </a:t>
            </a:r>
            <a:r>
              <a:rPr lang="hu-HU" sz="1600" dirty="0" err="1">
                <a:solidFill>
                  <a:schemeClr val="tx1"/>
                </a:solidFill>
              </a:rPr>
              <a:t>activities</a:t>
            </a:r>
            <a:r>
              <a:rPr lang="hu-HU" sz="1600" dirty="0">
                <a:solidFill>
                  <a:schemeClr val="tx1"/>
                </a:solidFill>
              </a:rPr>
              <a:t>, </a:t>
            </a:r>
            <a:r>
              <a:rPr lang="hu-HU" sz="1600" dirty="0" err="1">
                <a:solidFill>
                  <a:schemeClr val="tx1"/>
                </a:solidFill>
              </a:rPr>
              <a:t>rely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on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the</a:t>
            </a:r>
            <a:r>
              <a:rPr lang="hu-HU" sz="1600" dirty="0">
                <a:solidFill>
                  <a:schemeClr val="tx1"/>
                </a:solidFill>
              </a:rPr>
              <a:t> NACE </a:t>
            </a:r>
            <a:r>
              <a:rPr lang="hu-HU" sz="1600" dirty="0" err="1">
                <a:solidFill>
                  <a:schemeClr val="tx1"/>
                </a:solidFill>
              </a:rPr>
              <a:t>Classification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chemeClr val="tx1"/>
                </a:solidFill>
              </a:rPr>
              <a:t>statistical classification of economic activities in the European Community</a:t>
            </a:r>
            <a:r>
              <a:rPr lang="hu-HU" sz="1600" dirty="0">
                <a:solidFill>
                  <a:schemeClr val="tx1"/>
                </a:solidFill>
              </a:rPr>
              <a:t>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9C9DF2-F2FC-4EE4-A85F-56CE5A48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FDACD4-F90C-4C78-B1EA-67E374A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8E19E-9635-44CF-8D53-65DF1871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F5D95-4F06-47B0-8550-E96D770D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891"/>
            <a:ext cx="10972800" cy="659674"/>
          </a:xfrm>
        </p:spPr>
        <p:txBody>
          <a:bodyPr anchor="ctr"/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RECAP: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Terminological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Preparations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65F75E-AE7D-44E3-88DE-693B30207F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1" y="900883"/>
            <a:ext cx="10972799" cy="5299620"/>
          </a:xfrm>
        </p:spPr>
        <p:txBody>
          <a:bodyPr anchor="ctr"/>
          <a:lstStyle/>
          <a:p>
            <a:pPr marL="342900" indent="-342900" algn="just">
              <a:buFont typeface="+mj-lt"/>
              <a:buAutoNum type="arabicPeriod"/>
            </a:pPr>
            <a:r>
              <a:rPr lang="hu-HU" sz="2800" dirty="0" err="1"/>
              <a:t>Identify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domain</a:t>
            </a:r>
            <a:r>
              <a:rPr lang="hu-HU" sz="2800" dirty="0"/>
              <a:t> </a:t>
            </a:r>
            <a:r>
              <a:rPr lang="hu-HU" sz="2800" dirty="0" err="1"/>
              <a:t>or</a:t>
            </a:r>
            <a:r>
              <a:rPr lang="hu-HU" sz="2800" dirty="0"/>
              <a:t> </a:t>
            </a:r>
            <a:r>
              <a:rPr lang="hu-HU" sz="2800" dirty="0" err="1"/>
              <a:t>topic</a:t>
            </a:r>
            <a:r>
              <a:rPr lang="hu-HU" sz="2800" dirty="0"/>
              <a:t> </a:t>
            </a:r>
            <a:r>
              <a:rPr lang="hu-HU" sz="2800" dirty="0" err="1"/>
              <a:t>your</a:t>
            </a:r>
            <a:r>
              <a:rPr lang="hu-HU" sz="2800" dirty="0"/>
              <a:t> </a:t>
            </a:r>
            <a:r>
              <a:rPr lang="hu-HU" sz="2800" dirty="0" err="1"/>
              <a:t>Client</a:t>
            </a:r>
            <a:r>
              <a:rPr lang="hu-HU" sz="2800" dirty="0"/>
              <a:t> is </a:t>
            </a:r>
            <a:r>
              <a:rPr lang="hu-HU" sz="2800" dirty="0" err="1"/>
              <a:t>active</a:t>
            </a:r>
            <a:r>
              <a:rPr lang="hu-HU" sz="2800" dirty="0"/>
              <a:t> in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800" dirty="0" err="1"/>
              <a:t>Classify</a:t>
            </a:r>
            <a:r>
              <a:rPr lang="hu-HU" sz="2800" dirty="0"/>
              <a:t> </a:t>
            </a:r>
            <a:r>
              <a:rPr lang="hu-HU" sz="2800" dirty="0" err="1"/>
              <a:t>it</a:t>
            </a:r>
            <a:r>
              <a:rPr lang="hu-HU" sz="2800" dirty="0"/>
              <a:t> </a:t>
            </a:r>
            <a:r>
              <a:rPr lang="hu-HU" sz="2800" dirty="0" err="1"/>
              <a:t>under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relevant</a:t>
            </a:r>
            <a:r>
              <a:rPr lang="hu-HU" sz="2800" dirty="0"/>
              <a:t> EU policy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800" dirty="0"/>
              <a:t>Map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corresponding</a:t>
            </a:r>
            <a:r>
              <a:rPr lang="hu-HU" sz="2800" dirty="0"/>
              <a:t> EU </a:t>
            </a:r>
            <a:r>
              <a:rPr lang="hu-HU" sz="2800" dirty="0" err="1"/>
              <a:t>agency</a:t>
            </a:r>
            <a:r>
              <a:rPr lang="hu-HU" sz="2800" dirty="0"/>
              <a:t> </a:t>
            </a:r>
            <a:r>
              <a:rPr lang="hu-HU" sz="2800" dirty="0" err="1"/>
              <a:t>or</a:t>
            </a:r>
            <a:r>
              <a:rPr lang="hu-HU" sz="2800" dirty="0"/>
              <a:t> body (</a:t>
            </a:r>
            <a:r>
              <a:rPr lang="hu-HU" sz="2800" dirty="0" err="1"/>
              <a:t>see</a:t>
            </a:r>
            <a:r>
              <a:rPr lang="hu-HU" sz="2800" dirty="0"/>
              <a:t> </a:t>
            </a:r>
            <a:r>
              <a:rPr lang="hu-HU" sz="2800" dirty="0" err="1"/>
              <a:t>webpage</a:t>
            </a:r>
            <a:r>
              <a:rPr lang="hu-HU" sz="2800" dirty="0"/>
              <a:t> of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Centre </a:t>
            </a:r>
            <a:r>
              <a:rPr 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Bodies </a:t>
            </a:r>
            <a:r>
              <a:rPr 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</a:t>
            </a:r>
            <a:r>
              <a:rPr 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u-HU" sz="2800" dirty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example</a:t>
            </a:r>
            <a:r>
              <a:rPr lang="hu-HU" sz="2800" dirty="0"/>
              <a:t>:</a:t>
            </a:r>
          </a:p>
          <a:p>
            <a:pPr marL="984250" lvl="1" indent="-357188" algn="just">
              <a:buFont typeface="+mj-lt"/>
              <a:buAutoNum type="arabicPeriod"/>
            </a:pPr>
            <a:r>
              <a:rPr lang="hu-HU" sz="2400" dirty="0" err="1">
                <a:solidFill>
                  <a:schemeClr val="tx1"/>
                </a:solidFill>
              </a:rPr>
              <a:t>Medicines</a:t>
            </a:r>
            <a:r>
              <a:rPr lang="hu-HU" sz="2400" dirty="0">
                <a:solidFill>
                  <a:schemeClr val="tx1"/>
                </a:solidFill>
              </a:rPr>
              <a:t>, </a:t>
            </a:r>
            <a:r>
              <a:rPr lang="hu-HU" sz="2400" dirty="0" err="1">
                <a:solidFill>
                  <a:schemeClr val="tx1"/>
                </a:solidFill>
              </a:rPr>
              <a:t>Pharmaceuticals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 European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Medicines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Agency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(EMA)</a:t>
            </a:r>
          </a:p>
          <a:p>
            <a:pPr marL="984250" lvl="1" indent="-357188" algn="just">
              <a:buFont typeface="+mj-lt"/>
              <a:buAutoNum type="arabicPeriod"/>
            </a:pP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Gender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Equalities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 European Institute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Gender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Equality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(EIGE)</a:t>
            </a:r>
          </a:p>
          <a:p>
            <a:pPr marL="984250" lvl="1" indent="-357188" algn="just">
              <a:buFont typeface="+mj-lt"/>
              <a:buAutoNum type="arabicPeriod"/>
            </a:pP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Data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Protection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 European Data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Protection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Supervisor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(EDPS)</a:t>
            </a:r>
          </a:p>
          <a:p>
            <a:pPr marL="984250" lvl="1" indent="-357188" algn="just">
              <a:buFont typeface="+mj-lt"/>
              <a:buAutoNum type="arabicPeriod"/>
            </a:pP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Migration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 FRONTEX</a:t>
            </a:r>
          </a:p>
          <a:p>
            <a:pPr marL="984250" lvl="1" indent="-357188" algn="just">
              <a:buFont typeface="+mj-lt"/>
              <a:buAutoNum type="arabicPeriod"/>
            </a:pP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Adult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Education 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Cedefop</a:t>
            </a:r>
            <a:endParaRPr lang="hu-HU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84250" lvl="1" indent="-357188" algn="just">
              <a:buFont typeface="+mj-lt"/>
              <a:buAutoNum type="arabicPeriod"/>
            </a:pP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Food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industry</a:t>
            </a:r>
            <a:r>
              <a:rPr lang="hu-HU" sz="2400" dirty="0">
                <a:solidFill>
                  <a:schemeClr val="tx1"/>
                </a:solidFill>
                <a:sym typeface="Wingdings" panose="05000000000000000000" pitchFamily="2" charset="2"/>
              </a:rPr>
              <a:t>  EFSA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9C9DF2-F2FC-4EE4-A85F-56CE5A48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FDACD4-F90C-4C78-B1EA-67E374A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8E19E-9635-44CF-8D53-65DF1871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F5D95-4F06-47B0-8550-E96D770D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35" y="311166"/>
            <a:ext cx="6675649" cy="546463"/>
          </a:xfrm>
        </p:spPr>
        <p:txBody>
          <a:bodyPr anchor="ctr"/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RECAP: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Terminological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Preparations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65F75E-AE7D-44E3-88DE-693B30207F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5845" y="1232898"/>
            <a:ext cx="11380309" cy="4986745"/>
          </a:xfrm>
        </p:spPr>
        <p:txBody>
          <a:bodyPr anchor="ctr"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000" dirty="0">
                <a:sym typeface="Wingdings" panose="05000000000000000000" pitchFamily="2" charset="2"/>
              </a:rPr>
              <a:t>Go </a:t>
            </a:r>
            <a:r>
              <a:rPr lang="hu-HU" sz="2000" dirty="0" err="1">
                <a:sym typeface="Wingdings" panose="05000000000000000000" pitchFamily="2" charset="2"/>
              </a:rPr>
              <a:t>to</a:t>
            </a:r>
            <a:r>
              <a:rPr lang="hu-HU" sz="2000" dirty="0">
                <a:sym typeface="Wingdings" panose="05000000000000000000" pitchFamily="2" charset="2"/>
              </a:rPr>
              <a:t> IATE and </a:t>
            </a:r>
            <a:r>
              <a:rPr lang="hu-HU" sz="2000" dirty="0" err="1">
                <a:sym typeface="Wingdings" panose="05000000000000000000" pitchFamily="2" charset="2"/>
              </a:rPr>
              <a:t>search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the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Agency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then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for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the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Founding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Regulation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2000" dirty="0">
                <a:sym typeface="Wingdings" panose="05000000000000000000" pitchFamily="2" charset="2"/>
              </a:rPr>
              <a:t>(“….</a:t>
            </a:r>
            <a:r>
              <a:rPr lang="hu-HU" sz="2000" dirty="0" err="1">
                <a:sym typeface="Wingdings" panose="05000000000000000000" pitchFamily="2" charset="2"/>
              </a:rPr>
              <a:t>establishing</a:t>
            </a:r>
            <a:r>
              <a:rPr lang="hu-HU" sz="2000" dirty="0">
                <a:sym typeface="Wingdings" panose="05000000000000000000" pitchFamily="2" charset="2"/>
              </a:rPr>
              <a:t>…”):</a:t>
            </a:r>
          </a:p>
          <a:p>
            <a:pPr marL="342900" indent="-342900" algn="just">
              <a:buFont typeface="+mj-lt"/>
              <a:buAutoNum type="arabicPeriod"/>
            </a:pPr>
            <a:endParaRPr lang="hu-HU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hu-HU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hu-HU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hu-HU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hu-HU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hu-HU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hu-HU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endParaRPr lang="hu-HU" sz="2000" dirty="0">
              <a:sym typeface="Wingdings" panose="05000000000000000000" pitchFamily="2" charset="2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br>
              <a:rPr lang="hu-HU" sz="2000" dirty="0">
                <a:sym typeface="Wingdings" panose="05000000000000000000" pitchFamily="2" charset="2"/>
              </a:rPr>
            </a:br>
            <a:br>
              <a:rPr lang="hu-HU" sz="2000" dirty="0">
                <a:sym typeface="Wingdings" panose="05000000000000000000" pitchFamily="2" charset="2"/>
              </a:rPr>
            </a:br>
            <a:r>
              <a:rPr lang="hu-HU" sz="2000" dirty="0">
                <a:sym typeface="Wingdings" panose="05000000000000000000" pitchFamily="2" charset="2"/>
              </a:rPr>
              <a:t>Go </a:t>
            </a:r>
            <a:r>
              <a:rPr lang="hu-HU" sz="2000" dirty="0" err="1">
                <a:sym typeface="Wingdings" panose="05000000000000000000" pitchFamily="2" charset="2"/>
              </a:rPr>
              <a:t>to</a:t>
            </a:r>
            <a:r>
              <a:rPr lang="hu-HU" sz="2000" dirty="0">
                <a:sym typeface="Wingdings" panose="05000000000000000000" pitchFamily="2" charset="2"/>
              </a:rPr>
              <a:t> EUR-LEX (</a:t>
            </a:r>
            <a:r>
              <a:rPr lang="hu-HU" sz="2000" dirty="0" err="1">
                <a:sym typeface="Wingdings" panose="05000000000000000000" pitchFamily="2" charset="2"/>
              </a:rPr>
              <a:t>or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google</a:t>
            </a:r>
            <a:r>
              <a:rPr lang="hu-HU" sz="2000" dirty="0">
                <a:sym typeface="Wingdings" panose="05000000000000000000" pitchFamily="2" charset="2"/>
              </a:rPr>
              <a:t>), </a:t>
            </a:r>
            <a:r>
              <a:rPr lang="hu-HU" sz="2000" dirty="0" err="1">
                <a:sym typeface="Wingdings" panose="05000000000000000000" pitchFamily="2" charset="2"/>
              </a:rPr>
              <a:t>download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the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desired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language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versions</a:t>
            </a:r>
            <a:r>
              <a:rPr lang="hu-HU" sz="2000" dirty="0">
                <a:sym typeface="Wingdings" panose="05000000000000000000" pitchFamily="2" charset="2"/>
              </a:rPr>
              <a:t>, </a:t>
            </a:r>
            <a:r>
              <a:rPr lang="hu-HU" sz="2000" dirty="0" err="1">
                <a:sym typeface="Wingdings" panose="05000000000000000000" pitchFamily="2" charset="2"/>
              </a:rPr>
              <a:t>align</a:t>
            </a:r>
            <a:r>
              <a:rPr lang="hu-HU" sz="2000" dirty="0">
                <a:sym typeface="Wingdings" panose="05000000000000000000" pitchFamily="2" charset="2"/>
              </a:rPr>
              <a:t> and import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GO THE </a:t>
            </a:r>
            <a:r>
              <a:rPr lang="hu-H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THE</a:t>
            </a: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 “DEFINITIONS” SECTION AND HARVEST TERMINOLOGY (</a:t>
            </a:r>
            <a:r>
              <a:rPr lang="hu-H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along</a:t>
            </a: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with</a:t>
            </a: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definition</a:t>
            </a: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9C9DF2-F2FC-4EE4-A85F-56CE5A48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446837"/>
            <a:ext cx="3052233" cy="365125"/>
          </a:xfrm>
        </p:spPr>
        <p:txBody>
          <a:bodyPr/>
          <a:lstStyle/>
          <a:p>
            <a:r>
              <a:rPr lang="en-US" dirty="0"/>
              <a:t>1-4 July 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FDACD4-F90C-4C78-B1EA-67E374A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801" y="6463848"/>
            <a:ext cx="4673600" cy="365125"/>
          </a:xfrm>
        </p:spPr>
        <p:txBody>
          <a:bodyPr/>
          <a:lstStyle/>
          <a:p>
            <a:r>
              <a:rPr lang="en-US" dirty="0"/>
              <a:t>TSS 2020 ONLINE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8E19E-9635-44CF-8D53-65DF1871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568" y="6419805"/>
            <a:ext cx="26416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62396C6-B6C4-4854-85A4-7DFCF187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42" y="1678493"/>
            <a:ext cx="7416000" cy="33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36BA83-3BA2-46C0-B114-922F0A8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4589124" cy="914400"/>
          </a:xfrm>
        </p:spPr>
        <p:txBody>
          <a:bodyPr anchor="ctr"/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Term? General Term?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75340D-C35B-40BD-9E5A-EB4A730C94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8226175" cy="4937760"/>
          </a:xfrm>
        </p:spPr>
        <p:txBody>
          <a:bodyPr anchor="ctr"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But</a:t>
            </a:r>
            <a:r>
              <a:rPr lang="hu-H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Be </a:t>
            </a:r>
            <a:r>
              <a:rPr lang="hu-H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Aware</a:t>
            </a:r>
            <a:r>
              <a:rPr lang="hu-H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— </a:t>
            </a:r>
            <a:r>
              <a:rPr lang="hu-H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Some</a:t>
            </a:r>
            <a:r>
              <a:rPr lang="hu-H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terms</a:t>
            </a:r>
            <a:r>
              <a:rPr lang="hu-H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are</a:t>
            </a:r>
            <a:r>
              <a:rPr lang="hu-H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only</a:t>
            </a:r>
            <a:r>
              <a:rPr lang="hu-H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applicable</a:t>
            </a:r>
            <a:r>
              <a:rPr lang="hu-H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in </a:t>
            </a:r>
            <a:r>
              <a:rPr lang="hu-HU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</a:t>
            </a:r>
            <a:r>
              <a:rPr lang="hu-H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EU context!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Ex.: </a:t>
            </a:r>
            <a:r>
              <a:rPr lang="hu-H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Entrepreneurship</a:t>
            </a:r>
            <a:r>
              <a:rPr lang="hu-H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</a:t>
            </a:r>
          </a:p>
          <a:p>
            <a:pPr marL="966788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EU context: </a:t>
            </a:r>
            <a:r>
              <a:rPr lang="hu-HU" sz="28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skill</a:t>
            </a:r>
            <a:r>
              <a:rPr lang="hu-H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(</a:t>
            </a:r>
            <a:r>
              <a:rPr lang="hu-H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Unternehmergeist</a:t>
            </a:r>
            <a:r>
              <a:rPr lang="hu-H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</a:t>
            </a:r>
            <a:r>
              <a:rPr lang="hu-H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esprit </a:t>
            </a:r>
            <a:r>
              <a:rPr lang="hu-H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d'entreprise</a:t>
            </a:r>
            <a:r>
              <a:rPr lang="hu-H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 </a:t>
            </a:r>
          </a:p>
          <a:p>
            <a:pPr marL="966788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general</a:t>
            </a:r>
            <a:r>
              <a:rPr lang="hu-H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context: </a:t>
            </a:r>
            <a:r>
              <a:rPr lang="hu-HU" sz="2800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company</a:t>
            </a:r>
            <a:r>
              <a:rPr lang="hu-H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(</a:t>
            </a:r>
            <a:r>
              <a:rPr lang="hu-H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Unternehmertätigkeit</a:t>
            </a:r>
            <a:r>
              <a:rPr lang="hu-H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</a:t>
            </a:r>
            <a:r>
              <a:rPr lang="hu-HU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entrepreneuriat</a:t>
            </a:r>
            <a:r>
              <a:rPr lang="hu-H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endParaRPr lang="hu-HU" sz="2800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4F4C939-205F-465C-A457-3A19232D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A634D25-469B-439F-8AD6-F0739BBC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6A5908B-89CA-41A4-9A99-88B3AFC7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48103F37-3429-4E3E-9D36-ED0019D1AD7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448675" y="1521012"/>
            <a:ext cx="3133725" cy="302895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1F362CB-1B87-445D-A28A-B2EF43157773}"/>
              </a:ext>
            </a:extLst>
          </p:cNvPr>
          <p:cNvSpPr txBox="1"/>
          <p:nvPr/>
        </p:nvSpPr>
        <p:spPr>
          <a:xfrm>
            <a:off x="8448675" y="4963131"/>
            <a:ext cx="353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The </a:t>
            </a:r>
            <a:r>
              <a:rPr lang="hu-HU" b="1" dirty="0" err="1">
                <a:solidFill>
                  <a:srgbClr val="C00000"/>
                </a:solidFill>
              </a:rPr>
              <a:t>Choice</a:t>
            </a:r>
            <a:r>
              <a:rPr lang="hu-HU" b="1" dirty="0">
                <a:solidFill>
                  <a:srgbClr val="C00000"/>
                </a:solidFill>
              </a:rPr>
              <a:t> Is </a:t>
            </a:r>
            <a:r>
              <a:rPr lang="hu-HU" b="1" dirty="0" err="1">
                <a:solidFill>
                  <a:srgbClr val="C00000"/>
                </a:solidFill>
              </a:rPr>
              <a:t>Yours</a:t>
            </a:r>
            <a:r>
              <a:rPr lang="hu-HU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93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01A1D-409F-4DC6-AFF4-DEF0824A2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840" y="3860075"/>
            <a:ext cx="9875520" cy="990600"/>
          </a:xfrm>
        </p:spPr>
        <p:txBody>
          <a:bodyPr anchor="ctr"/>
          <a:lstStyle/>
          <a:p>
            <a:pPr algn="ctr"/>
            <a:r>
              <a:rPr lang="hu-H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  <a:r>
              <a:rPr lang="hu-H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— The </a:t>
            </a:r>
            <a:r>
              <a:rPr lang="hu-H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Reviser’s</a:t>
            </a:r>
            <a:r>
              <a:rPr lang="hu-H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</a:t>
            </a:r>
            <a:endParaRPr lang="de-DE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8A62E12-750D-4F35-B9AE-D4DED47E5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800" dirty="0">
                <a:solidFill>
                  <a:schemeClr val="tx1"/>
                </a:solidFill>
              </a:rPr>
              <a:t>Edina Polácska PhD</a:t>
            </a:r>
            <a:br>
              <a:rPr lang="hu-HU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Hungarian Office for Translation and Attestation Ltd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B2BA669-5050-4A1E-9EBC-63DA13E99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94" y="5832838"/>
            <a:ext cx="2988000" cy="7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0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F5D95-4F06-47B0-8550-E96D770D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546463"/>
          </a:xfrm>
        </p:spPr>
        <p:txBody>
          <a:bodyPr/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RECAP: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Terminological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Preparations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65F75E-AE7D-44E3-88DE-693B30207F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1" y="792480"/>
            <a:ext cx="10972799" cy="5581288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Benefits</a:t>
            </a:r>
            <a:r>
              <a:rPr lang="hu-HU" sz="2400" dirty="0">
                <a:solidFill>
                  <a:srgbClr val="7030A0"/>
                </a:solidFill>
                <a:sym typeface="Wingdings" panose="05000000000000000000" pitchFamily="2" charset="2"/>
              </a:rPr>
              <a:t>: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400" dirty="0" err="1">
                <a:sym typeface="Wingdings" panose="05000000000000000000" pitchFamily="2" charset="2"/>
              </a:rPr>
              <a:t>Translator</a:t>
            </a:r>
            <a:r>
              <a:rPr lang="hu-HU" sz="2400" dirty="0">
                <a:sym typeface="Wingdings" panose="05000000000000000000" pitchFamily="2" charset="2"/>
              </a:rPr>
              <a:t> and </a:t>
            </a:r>
            <a:r>
              <a:rPr lang="hu-HU" sz="2400" dirty="0" err="1">
                <a:sym typeface="Wingdings" panose="05000000000000000000" pitchFamily="2" charset="2"/>
              </a:rPr>
              <a:t>Reviser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sticking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to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the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same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database</a:t>
            </a:r>
            <a:r>
              <a:rPr lang="hu-HU" sz="2400" dirty="0">
                <a:sym typeface="Wingdings" panose="05000000000000000000" pitchFamily="2" charset="2"/>
              </a:rPr>
              <a:t> (no </a:t>
            </a:r>
            <a:r>
              <a:rPr lang="hu-HU" sz="2400" dirty="0" err="1">
                <a:sym typeface="Wingdings" panose="05000000000000000000" pitchFamily="2" charset="2"/>
              </a:rPr>
              <a:t>debate</a:t>
            </a:r>
            <a:r>
              <a:rPr lang="hu-HU" sz="2400" dirty="0">
                <a:sym typeface="Wingdings" panose="05000000000000000000" pitchFamily="2" charset="2"/>
              </a:rPr>
              <a:t>)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400" dirty="0" err="1">
                <a:sym typeface="Wingdings" panose="05000000000000000000" pitchFamily="2" charset="2"/>
              </a:rPr>
              <a:t>If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Complaint</a:t>
            </a:r>
            <a:r>
              <a:rPr lang="hu-HU" sz="2400" dirty="0">
                <a:sym typeface="Wingdings" panose="05000000000000000000" pitchFamily="2" charset="2"/>
              </a:rPr>
              <a:t>  </a:t>
            </a:r>
            <a:r>
              <a:rPr lang="hu-HU" sz="2400" dirty="0" err="1">
                <a:sym typeface="Wingdings" panose="05000000000000000000" pitchFamily="2" charset="2"/>
              </a:rPr>
              <a:t>Credible</a:t>
            </a:r>
            <a:r>
              <a:rPr lang="hu-HU" sz="2400" dirty="0">
                <a:sym typeface="Wingdings" panose="05000000000000000000" pitchFamily="2" charset="2"/>
              </a:rPr>
              <a:t> &amp; </a:t>
            </a:r>
            <a:r>
              <a:rPr lang="hu-HU" sz="2400" dirty="0" err="1">
                <a:sym typeface="Wingdings" panose="05000000000000000000" pitchFamily="2" charset="2"/>
              </a:rPr>
              <a:t>Unquestionable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Source</a:t>
            </a:r>
            <a:r>
              <a:rPr lang="hu-HU" sz="2400" dirty="0">
                <a:sym typeface="Wingdings" panose="05000000000000000000" pitchFamily="2" charset="2"/>
              </a:rPr>
              <a:t> of </a:t>
            </a:r>
            <a:r>
              <a:rPr lang="hu-HU" sz="2400" dirty="0" err="1">
                <a:sym typeface="Wingdings" panose="05000000000000000000" pitchFamily="2" charset="2"/>
              </a:rPr>
              <a:t>Terminology</a:t>
            </a:r>
            <a:endParaRPr lang="hu-HU" sz="2400" dirty="0">
              <a:sym typeface="Wingdings" panose="05000000000000000000" pitchFamily="2" charset="2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400" dirty="0">
                <a:sym typeface="Wingdings" panose="05000000000000000000" pitchFamily="2" charset="2"/>
              </a:rPr>
              <a:t>Time </a:t>
            </a:r>
            <a:r>
              <a:rPr lang="hu-HU" sz="2400" dirty="0" err="1">
                <a:sym typeface="Wingdings" panose="05000000000000000000" pitchFamily="2" charset="2"/>
              </a:rPr>
              <a:t>Efficient</a:t>
            </a:r>
            <a:r>
              <a:rPr lang="hu-HU" sz="2400" dirty="0">
                <a:sym typeface="Wingdings" panose="05000000000000000000" pitchFamily="2" charset="2"/>
              </a:rPr>
              <a:t>  No More “</a:t>
            </a:r>
            <a:r>
              <a:rPr lang="hu-HU" sz="2400" dirty="0" err="1">
                <a:sym typeface="Wingdings" panose="05000000000000000000" pitchFamily="2" charset="2"/>
              </a:rPr>
              <a:t>Guesswork</a:t>
            </a:r>
            <a:r>
              <a:rPr lang="hu-HU" sz="2400" dirty="0">
                <a:sym typeface="Wingdings" panose="05000000000000000000" pitchFamily="2" charset="2"/>
              </a:rPr>
              <a:t>” </a:t>
            </a:r>
            <a:r>
              <a:rPr lang="hu-HU" sz="2400" dirty="0" err="1">
                <a:sym typeface="Wingdings" panose="05000000000000000000" pitchFamily="2" charset="2"/>
              </a:rPr>
              <a:t>For</a:t>
            </a:r>
            <a:r>
              <a:rPr lang="hu-HU" sz="2400" dirty="0">
                <a:sym typeface="Wingdings" panose="05000000000000000000" pitchFamily="2" charset="2"/>
              </a:rPr>
              <a:t> The </a:t>
            </a:r>
            <a:r>
              <a:rPr lang="hu-HU" sz="2400" dirty="0" err="1">
                <a:sym typeface="Wingdings" panose="05000000000000000000" pitchFamily="2" charset="2"/>
              </a:rPr>
              <a:t>Translator</a:t>
            </a:r>
            <a:endParaRPr lang="de-DE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9C9DF2-F2FC-4EE4-A85F-56CE5A48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446837"/>
            <a:ext cx="3052233" cy="365125"/>
          </a:xfrm>
        </p:spPr>
        <p:txBody>
          <a:bodyPr/>
          <a:lstStyle/>
          <a:p>
            <a:r>
              <a:rPr lang="en-US" dirty="0"/>
              <a:t>1-4 July 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FDACD4-F90C-4C78-B1EA-67E374A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801" y="6463848"/>
            <a:ext cx="4673600" cy="365125"/>
          </a:xfrm>
        </p:spPr>
        <p:txBody>
          <a:bodyPr/>
          <a:lstStyle/>
          <a:p>
            <a:r>
              <a:rPr lang="en-US" dirty="0"/>
              <a:t>TSS 2020 ONLINE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8E19E-9635-44CF-8D53-65DF1871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568" y="6419805"/>
            <a:ext cx="26416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E6F92E7-593A-48B3-A1AD-9DDC5FADD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181"/>
          <a:stretch/>
        </p:blipFill>
        <p:spPr>
          <a:xfrm>
            <a:off x="609600" y="2681520"/>
            <a:ext cx="10414460" cy="104293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0B1FFB3-9BF0-4FC5-B639-45372E8E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43" y="3951644"/>
            <a:ext cx="11351515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F5D95-4F06-47B0-8550-E96D770D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6" y="222998"/>
            <a:ext cx="10972800" cy="546463"/>
          </a:xfrm>
        </p:spPr>
        <p:txBody>
          <a:bodyPr/>
          <a:lstStyle/>
          <a:p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Forrest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65F75E-AE7D-44E3-88DE-693B30207F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1" y="792480"/>
            <a:ext cx="10972799" cy="5581288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hu-HU" sz="2000" i="1" dirty="0">
                <a:sym typeface="Wingdings" panose="05000000000000000000" pitchFamily="2" charset="2"/>
              </a:rPr>
              <a:t>“</a:t>
            </a:r>
            <a:r>
              <a:rPr lang="hu-HU" sz="2000" i="1" dirty="0" err="1">
                <a:sym typeface="Wingdings" panose="05000000000000000000" pitchFamily="2" charset="2"/>
              </a:rPr>
              <a:t>My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Mum</a:t>
            </a:r>
            <a:r>
              <a:rPr lang="hu-HU" sz="2000" i="1" dirty="0">
                <a:sym typeface="Wingdings" panose="05000000000000000000" pitchFamily="2" charset="2"/>
              </a:rPr>
              <a:t> has </a:t>
            </a:r>
            <a:r>
              <a:rPr lang="hu-HU" sz="2000" i="1" dirty="0" err="1">
                <a:sym typeface="Wingdings" panose="05000000000000000000" pitchFamily="2" charset="2"/>
              </a:rPr>
              <a:t>always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said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to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me</a:t>
            </a:r>
            <a:r>
              <a:rPr lang="hu-HU" sz="2000" i="1" dirty="0">
                <a:sym typeface="Wingdings" panose="05000000000000000000" pitchFamily="2" charset="2"/>
              </a:rPr>
              <a:t>: [A </a:t>
            </a:r>
            <a:r>
              <a:rPr lang="hu-HU" sz="2000" i="1" dirty="0" err="1">
                <a:sym typeface="Wingdings" panose="05000000000000000000" pitchFamily="2" charset="2"/>
              </a:rPr>
              <a:t>translator’s</a:t>
            </a:r>
            <a:r>
              <a:rPr lang="hu-HU" sz="2000" i="1" dirty="0">
                <a:sym typeface="Wingdings" panose="05000000000000000000" pitchFamily="2" charset="2"/>
              </a:rPr>
              <a:t>] life </a:t>
            </a:r>
            <a:r>
              <a:rPr lang="hu-HU" sz="2000" i="1" dirty="0" err="1">
                <a:sym typeface="Wingdings" panose="05000000000000000000" pitchFamily="2" charset="2"/>
              </a:rPr>
              <a:t>should</a:t>
            </a:r>
            <a:r>
              <a:rPr lang="hu-HU" sz="2000" i="1" dirty="0">
                <a:sym typeface="Wingdings" panose="05000000000000000000" pitchFamily="2" charset="2"/>
              </a:rPr>
              <a:t> be like a </a:t>
            </a:r>
            <a:r>
              <a:rPr lang="hu-HU" sz="2000" i="1" dirty="0" err="1">
                <a:sym typeface="Wingdings" panose="05000000000000000000" pitchFamily="2" charset="2"/>
              </a:rPr>
              <a:t>box</a:t>
            </a:r>
            <a:r>
              <a:rPr lang="hu-HU" sz="2000" i="1" dirty="0">
                <a:sym typeface="Wingdings" panose="05000000000000000000" pitchFamily="2" charset="2"/>
              </a:rPr>
              <a:t> of </a:t>
            </a:r>
            <a:r>
              <a:rPr lang="hu-HU" sz="2000" i="1" dirty="0" err="1">
                <a:sym typeface="Wingdings" panose="05000000000000000000" pitchFamily="2" charset="2"/>
              </a:rPr>
              <a:t>chocolates</a:t>
            </a:r>
            <a:r>
              <a:rPr lang="hu-HU" sz="2000" i="1" dirty="0">
                <a:sym typeface="Wingdings" panose="05000000000000000000" pitchFamily="2" charset="2"/>
              </a:rPr>
              <a:t>.</a:t>
            </a:r>
          </a:p>
          <a:p>
            <a:pPr marL="0" indent="0" algn="ctr">
              <a:buNone/>
            </a:pPr>
            <a:r>
              <a:rPr lang="hu-HU" sz="2000" i="1" dirty="0" err="1">
                <a:sym typeface="Wingdings" panose="05000000000000000000" pitchFamily="2" charset="2"/>
              </a:rPr>
              <a:t>They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should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always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know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what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they’re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gonna</a:t>
            </a:r>
            <a:r>
              <a:rPr lang="hu-HU" sz="2000" i="1" dirty="0">
                <a:sym typeface="Wingdings" panose="05000000000000000000" pitchFamily="2" charset="2"/>
              </a:rPr>
              <a:t> </a:t>
            </a:r>
            <a:r>
              <a:rPr lang="hu-HU" sz="2000" i="1" dirty="0" err="1">
                <a:sym typeface="Wingdings" panose="05000000000000000000" pitchFamily="2" charset="2"/>
              </a:rPr>
              <a:t>get</a:t>
            </a:r>
            <a:r>
              <a:rPr lang="hu-HU" sz="2000" i="1" dirty="0">
                <a:sym typeface="Wingdings" panose="05000000000000000000" pitchFamily="2" charset="2"/>
              </a:rPr>
              <a:t>.”</a:t>
            </a:r>
          </a:p>
          <a:p>
            <a:pPr marL="0" indent="0" algn="just">
              <a:buNone/>
            </a:pPr>
            <a:endParaRPr lang="hu-HU" sz="20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hu-HU" sz="2000" dirty="0" err="1">
                <a:sym typeface="Wingdings" panose="05000000000000000000" pitchFamily="2" charset="2"/>
              </a:rPr>
              <a:t>For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the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sake</a:t>
            </a:r>
            <a:r>
              <a:rPr lang="hu-HU" sz="2000" dirty="0">
                <a:sym typeface="Wingdings" panose="05000000000000000000" pitchFamily="2" charset="2"/>
              </a:rPr>
              <a:t> of </a:t>
            </a:r>
            <a:r>
              <a:rPr lang="hu-HU" sz="2000" dirty="0" err="1">
                <a:sym typeface="Wingdings" panose="05000000000000000000" pitchFamily="2" charset="2"/>
              </a:rPr>
              <a:t>the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highest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quality</a:t>
            </a:r>
            <a:r>
              <a:rPr lang="hu-HU" sz="2000" dirty="0">
                <a:sym typeface="Wingdings" panose="05000000000000000000" pitchFamily="2" charset="2"/>
              </a:rPr>
              <a:t>, </a:t>
            </a:r>
            <a:r>
              <a:rPr lang="hu-HU" sz="2000" dirty="0" err="1">
                <a:sym typeface="Wingdings" panose="05000000000000000000" pitchFamily="2" charset="2"/>
              </a:rPr>
              <a:t>our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translator’s</a:t>
            </a:r>
            <a:r>
              <a:rPr lang="hu-HU" sz="2000" dirty="0">
                <a:sym typeface="Wingdings" panose="05000000000000000000" pitchFamily="2" charset="2"/>
              </a:rPr>
              <a:t> “</a:t>
            </a:r>
            <a:r>
              <a:rPr lang="hu-HU" sz="2000" dirty="0" err="1">
                <a:sym typeface="Wingdings" panose="05000000000000000000" pitchFamily="2" charset="2"/>
              </a:rPr>
              <a:t>box</a:t>
            </a:r>
            <a:r>
              <a:rPr lang="hu-HU" sz="2000" dirty="0">
                <a:sym typeface="Wingdings" panose="05000000000000000000" pitchFamily="2" charset="2"/>
              </a:rPr>
              <a:t> of </a:t>
            </a:r>
            <a:r>
              <a:rPr lang="hu-HU" sz="2000" dirty="0" err="1">
                <a:sym typeface="Wingdings" panose="05000000000000000000" pitchFamily="2" charset="2"/>
              </a:rPr>
              <a:t>chocolate</a:t>
            </a:r>
            <a:r>
              <a:rPr lang="hu-HU" sz="2000" dirty="0">
                <a:sym typeface="Wingdings" panose="05000000000000000000" pitchFamily="2" charset="2"/>
              </a:rPr>
              <a:t>” </a:t>
            </a:r>
            <a:r>
              <a:rPr lang="hu-HU" sz="2000" dirty="0" err="1">
                <a:sym typeface="Wingdings" panose="05000000000000000000" pitchFamily="2" charset="2"/>
              </a:rPr>
              <a:t>should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include</a:t>
            </a:r>
            <a:r>
              <a:rPr lang="hu-HU" sz="2000" dirty="0">
                <a:sym typeface="Wingdings" panose="05000000000000000000" pitchFamily="2" charset="2"/>
              </a:rPr>
              <a:t>:</a:t>
            </a:r>
            <a:br>
              <a:rPr lang="hu-HU" sz="2000" dirty="0">
                <a:sym typeface="Wingdings" panose="05000000000000000000" pitchFamily="2" charset="2"/>
              </a:rPr>
            </a:br>
            <a:endParaRPr lang="hu-HU" sz="2000" dirty="0">
              <a:sym typeface="Wingdings" panose="05000000000000000000" pitchFamily="2" charset="2"/>
            </a:endParaRPr>
          </a:p>
          <a:p>
            <a:pPr algn="just"/>
            <a:r>
              <a:rPr lang="hu-HU" sz="2000" dirty="0" err="1">
                <a:sym typeface="Wingdings" panose="05000000000000000000" pitchFamily="2" charset="2"/>
              </a:rPr>
              <a:t>Original</a:t>
            </a:r>
            <a:r>
              <a:rPr lang="hu-HU" sz="2000" dirty="0">
                <a:sym typeface="Wingdings" panose="05000000000000000000" pitchFamily="2" charset="2"/>
              </a:rPr>
              <a:t> file </a:t>
            </a:r>
            <a:r>
              <a:rPr lang="hu-HU" sz="2000" dirty="0" err="1">
                <a:sym typeface="Wingdings" panose="05000000000000000000" pitchFamily="2" charset="2"/>
              </a:rPr>
              <a:t>for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information</a:t>
            </a:r>
            <a:endParaRPr lang="hu-HU" sz="2000" dirty="0">
              <a:sym typeface="Wingdings" panose="05000000000000000000" pitchFamily="2" charset="2"/>
            </a:endParaRPr>
          </a:p>
          <a:p>
            <a:pPr algn="just"/>
            <a:r>
              <a:rPr lang="hu-HU" sz="2000" dirty="0" err="1">
                <a:sym typeface="Wingdings" panose="05000000000000000000" pitchFamily="2" charset="2"/>
              </a:rPr>
              <a:t>Bilingual</a:t>
            </a:r>
            <a:r>
              <a:rPr lang="hu-HU" sz="2000" dirty="0">
                <a:sym typeface="Wingdings" panose="05000000000000000000" pitchFamily="2" charset="2"/>
              </a:rPr>
              <a:t> file (.</a:t>
            </a:r>
            <a:r>
              <a:rPr lang="hu-HU" sz="2000" dirty="0" err="1">
                <a:sym typeface="Wingdings" panose="05000000000000000000" pitchFamily="2" charset="2"/>
              </a:rPr>
              <a:t>mqxlz</a:t>
            </a:r>
            <a:r>
              <a:rPr lang="hu-HU" sz="2000" dirty="0">
                <a:sym typeface="Wingdings" panose="05000000000000000000" pitchFamily="2" charset="2"/>
              </a:rPr>
              <a:t>, .</a:t>
            </a:r>
            <a:r>
              <a:rPr lang="hu-HU" sz="2000" dirty="0" err="1">
                <a:sym typeface="Wingdings" panose="05000000000000000000" pitchFamily="2" charset="2"/>
              </a:rPr>
              <a:t>sdlxliff</a:t>
            </a:r>
            <a:r>
              <a:rPr lang="hu-HU" sz="2000" dirty="0">
                <a:sym typeface="Wingdings" panose="05000000000000000000" pitchFamily="2" charset="2"/>
              </a:rPr>
              <a:t> etc.)</a:t>
            </a:r>
          </a:p>
          <a:p>
            <a:pPr algn="just"/>
            <a:r>
              <a:rPr lang="hu-HU" sz="2000" dirty="0">
                <a:sym typeface="Wingdings" panose="05000000000000000000" pitchFamily="2" charset="2"/>
              </a:rPr>
              <a:t>Master TM </a:t>
            </a:r>
            <a:r>
              <a:rPr lang="hu-HU" sz="2000" dirty="0" err="1">
                <a:sym typeface="Wingdings" panose="05000000000000000000" pitchFamily="2" charset="2"/>
              </a:rPr>
              <a:t>to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look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up</a:t>
            </a:r>
            <a:r>
              <a:rPr lang="hu-HU" sz="2000" dirty="0">
                <a:sym typeface="Wingdings" panose="05000000000000000000" pitchFamily="2" charset="2"/>
              </a:rPr>
              <a:t> in (CONCORDANCE!!)</a:t>
            </a:r>
          </a:p>
          <a:p>
            <a:pPr algn="just"/>
            <a:r>
              <a:rPr lang="hu-HU" sz="2000" dirty="0">
                <a:sym typeface="Wingdings" panose="05000000000000000000" pitchFamily="2" charset="2"/>
              </a:rPr>
              <a:t>Project TM </a:t>
            </a:r>
            <a:r>
              <a:rPr lang="hu-HU" sz="2000" dirty="0" err="1">
                <a:sym typeface="Wingdings" panose="05000000000000000000" pitchFamily="2" charset="2"/>
              </a:rPr>
              <a:t>to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work</a:t>
            </a:r>
            <a:r>
              <a:rPr lang="hu-HU" sz="2000" dirty="0">
                <a:sym typeface="Wingdings" panose="05000000000000000000" pitchFamily="2" charset="2"/>
              </a:rPr>
              <a:t> in</a:t>
            </a:r>
          </a:p>
          <a:p>
            <a:pPr algn="just"/>
            <a:r>
              <a:rPr lang="hu-HU" sz="2000" dirty="0" err="1">
                <a:sym typeface="Wingdings" panose="05000000000000000000" pitchFamily="2" charset="2"/>
              </a:rPr>
              <a:t>References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aligned</a:t>
            </a:r>
            <a:endParaRPr lang="hu-HU" sz="2000" dirty="0">
              <a:sym typeface="Wingdings" panose="05000000000000000000" pitchFamily="2" charset="2"/>
            </a:endParaRPr>
          </a:p>
          <a:p>
            <a:pPr algn="just"/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Master TB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to</a:t>
            </a:r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rely</a:t>
            </a:r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on</a:t>
            </a:r>
            <a:endParaRPr lang="hu-HU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algn="just"/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Working</a:t>
            </a:r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TB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to</a:t>
            </a:r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gather</a:t>
            </a:r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terms</a:t>
            </a:r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into</a:t>
            </a:r>
            <a:endParaRPr lang="hu-HU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algn="just"/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Relevant</a:t>
            </a:r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terms</a:t>
            </a:r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harvested</a:t>
            </a:r>
            <a:r>
              <a:rPr lang="hu-HU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hu-HU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beforehand</a:t>
            </a:r>
            <a:endParaRPr lang="de-DE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9C9DF2-F2FC-4EE4-A85F-56CE5A48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446837"/>
            <a:ext cx="3052233" cy="365125"/>
          </a:xfrm>
        </p:spPr>
        <p:txBody>
          <a:bodyPr/>
          <a:lstStyle/>
          <a:p>
            <a:r>
              <a:rPr lang="en-US" dirty="0"/>
              <a:t>1-4 July 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FDACD4-F90C-4C78-B1EA-67E374A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801" y="6463848"/>
            <a:ext cx="4673600" cy="365125"/>
          </a:xfrm>
        </p:spPr>
        <p:txBody>
          <a:bodyPr/>
          <a:lstStyle/>
          <a:p>
            <a:r>
              <a:rPr lang="en-US" dirty="0"/>
              <a:t>TSS 2020 ONLINE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8E19E-9635-44CF-8D53-65DF1871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568" y="6419805"/>
            <a:ext cx="26416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11123A8-40B2-4302-83BC-952CABBB1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3"/>
          <a:stretch/>
        </p:blipFill>
        <p:spPr>
          <a:xfrm>
            <a:off x="8034391" y="3850327"/>
            <a:ext cx="3803304" cy="231124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6E4B40A-739F-4D80-BE60-4FB391C20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173" y="4100580"/>
            <a:ext cx="2295660" cy="18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E3E11B-3D1D-42B9-94F6-C6334B56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 -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in a CAT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412856-04A2-4643-9354-05602D2A95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7850910" cy="4937760"/>
          </a:xfrm>
        </p:spPr>
        <p:txBody>
          <a:bodyPr wrap="square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/>
              <a:t>Term extraction vs. manual labor</a:t>
            </a:r>
            <a:endParaRPr lang="hu-HU" sz="2800" dirty="0"/>
          </a:p>
          <a:p>
            <a:pPr algn="just">
              <a:lnSpc>
                <a:spcPct val="90000"/>
              </a:lnSpc>
            </a:pPr>
            <a:r>
              <a:rPr lang="hu-HU" sz="2800" dirty="0"/>
              <a:t>Q</a:t>
            </a:r>
            <a:r>
              <a:rPr lang="en-US" sz="2800" dirty="0" err="1"/>
              <a:t>uantity</a:t>
            </a:r>
            <a:r>
              <a:rPr lang="en-US" sz="2800" dirty="0"/>
              <a:t> vs. quality</a:t>
            </a:r>
            <a:endParaRPr lang="hu-HU" sz="2800" dirty="0"/>
          </a:p>
          <a:p>
            <a:pPr algn="just">
              <a:lnSpc>
                <a:spcPct val="90000"/>
              </a:lnSpc>
            </a:pPr>
            <a:r>
              <a:rPr lang="en-US" sz="2800" dirty="0"/>
              <a:t>How to store all those great terms </a:t>
            </a:r>
            <a:r>
              <a:rPr lang="hu-HU" sz="2800" dirty="0" err="1"/>
              <a:t>we</a:t>
            </a:r>
            <a:r>
              <a:rPr lang="en-US" sz="2800" dirty="0"/>
              <a:t> found</a:t>
            </a:r>
          </a:p>
          <a:p>
            <a:pPr algn="just">
              <a:lnSpc>
                <a:spcPct val="90000"/>
              </a:lnSpc>
            </a:pPr>
            <a:r>
              <a:rPr lang="en-US" sz="2800" dirty="0"/>
              <a:t>How to add “forbidden</a:t>
            </a:r>
            <a:r>
              <a:rPr lang="hu-HU" sz="2800" dirty="0"/>
              <a:t> </a:t>
            </a:r>
            <a:r>
              <a:rPr lang="en-US" sz="2800" dirty="0"/>
              <a:t>terms” and use QA checks to spot inconsistent</a:t>
            </a:r>
            <a:r>
              <a:rPr lang="hu-HU" sz="2800" dirty="0"/>
              <a:t> </a:t>
            </a:r>
            <a:r>
              <a:rPr lang="en-US" sz="2800" dirty="0"/>
              <a:t>translation</a:t>
            </a:r>
            <a:endParaRPr lang="hu-HU" sz="2800" dirty="0"/>
          </a:p>
        </p:txBody>
      </p:sp>
      <p:pic>
        <p:nvPicPr>
          <p:cNvPr id="8" name="Kép 7" descr="A képen macska, ülő, beltéri, sárga látható&#10;&#10;Automatikusan generált leírás">
            <a:extLst>
              <a:ext uri="{FF2B5EF4-FFF2-40B4-BE49-F238E27FC236}">
                <a16:creationId xmlns:a16="http://schemas.microsoft.com/office/drawing/2014/main" id="{51ADEA38-5E73-4FE0-940F-A84B1783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603" y="1364673"/>
            <a:ext cx="2988000" cy="3818540"/>
          </a:xfrm>
          <a:prstGeom prst="rect">
            <a:avLst/>
          </a:prstGeom>
          <a:noFill/>
        </p:spPr>
      </p:pic>
      <p:sp>
        <p:nvSpPr>
          <p:cNvPr id="5" name="Dátum helye 4">
            <a:extLst>
              <a:ext uri="{FF2B5EF4-FFF2-40B4-BE49-F238E27FC236}">
                <a16:creationId xmlns:a16="http://schemas.microsoft.com/office/drawing/2014/main" id="{690C7531-3D7E-416D-840B-FCCAB422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1B7C368-D40D-4FA0-BF52-6B0CB936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877DDED-E93E-43D9-BA34-BC75BC48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56D7C4-5773-4FA8-9311-6E3594A6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28600"/>
            <a:ext cx="10842172" cy="914400"/>
          </a:xfrm>
        </p:spPr>
        <p:txBody>
          <a:bodyPr anchor="ctr"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extraction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CEE8E3-86D4-4A98-BD28-C1D4BF45B4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6073" y="1182297"/>
            <a:ext cx="10765367" cy="1534777"/>
          </a:xfrm>
        </p:spPr>
        <p:txBody>
          <a:bodyPr anchor="t"/>
          <a:lstStyle/>
          <a:p>
            <a:pPr algn="just"/>
            <a:r>
              <a:rPr lang="hu-HU" sz="2000" dirty="0"/>
              <a:t>Term </a:t>
            </a:r>
            <a:r>
              <a:rPr lang="hu-HU" sz="2000" dirty="0" err="1"/>
              <a:t>Extraction</a:t>
            </a:r>
            <a:r>
              <a:rPr lang="hu-HU" sz="2000" dirty="0"/>
              <a:t>: </a:t>
            </a:r>
            <a:r>
              <a:rPr lang="hu-HU" sz="2000" dirty="0" err="1"/>
              <a:t>harvesting</a:t>
            </a:r>
            <a:r>
              <a:rPr lang="hu-HU" sz="2000" dirty="0"/>
              <a:t> </a:t>
            </a:r>
            <a:r>
              <a:rPr lang="en-US" sz="2000" dirty="0"/>
              <a:t>possible terms from documents, </a:t>
            </a:r>
            <a:r>
              <a:rPr lang="hu-HU" sz="2000" dirty="0" err="1"/>
              <a:t>TMs</a:t>
            </a:r>
            <a:r>
              <a:rPr lang="en-US" sz="2000" dirty="0"/>
              <a:t>, and </a:t>
            </a:r>
            <a:r>
              <a:rPr lang="hu-HU" sz="2000" dirty="0" err="1"/>
              <a:t>other</a:t>
            </a:r>
            <a:r>
              <a:rPr lang="hu-HU" sz="2000" dirty="0"/>
              <a:t> </a:t>
            </a:r>
            <a:r>
              <a:rPr lang="hu-HU" sz="2000" dirty="0" err="1"/>
              <a:t>relevant</a:t>
            </a:r>
            <a:r>
              <a:rPr lang="hu-HU" sz="2000" dirty="0"/>
              <a:t> </a:t>
            </a:r>
            <a:r>
              <a:rPr lang="en-US" sz="2000" dirty="0"/>
              <a:t>corpora.</a:t>
            </a:r>
          </a:p>
          <a:p>
            <a:pPr algn="just"/>
            <a:r>
              <a:rPr lang="hu-HU" sz="2000" dirty="0" err="1"/>
              <a:t>We</a:t>
            </a:r>
            <a:r>
              <a:rPr lang="en-US" sz="2000" dirty="0"/>
              <a:t> may need this when </a:t>
            </a:r>
            <a:r>
              <a:rPr lang="hu-HU" sz="2000" dirty="0" err="1"/>
              <a:t>we</a:t>
            </a:r>
            <a:r>
              <a:rPr lang="en-US" sz="2000" dirty="0"/>
              <a:t> prepare a project for translation, or when </a:t>
            </a:r>
            <a:r>
              <a:rPr lang="hu-HU" sz="2000" dirty="0" err="1"/>
              <a:t>we</a:t>
            </a:r>
            <a:r>
              <a:rPr lang="en-US" sz="2000" dirty="0"/>
              <a:t> need to build a term base as part of a project.</a:t>
            </a:r>
            <a:endParaRPr lang="hu-HU" sz="2000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33E79-9588-4890-AE20-E191191D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990" y="6495965"/>
            <a:ext cx="3052233" cy="365125"/>
          </a:xfrm>
        </p:spPr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591F4CF-7E2E-4942-8F16-37C6DC2B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801" y="6492875"/>
            <a:ext cx="4673600" cy="365125"/>
          </a:xfrm>
        </p:spPr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DA542CA-A07E-4AC7-B115-1CC4AC3A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073" y="6483260"/>
            <a:ext cx="26416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pic>
        <p:nvPicPr>
          <p:cNvPr id="1029" name="Kép 1">
            <a:extLst>
              <a:ext uri="{FF2B5EF4-FFF2-40B4-BE49-F238E27FC236}">
                <a16:creationId xmlns:a16="http://schemas.microsoft.com/office/drawing/2014/main" id="{21136A10-F951-4482-AF8B-BD5BB4A4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27" y="2617826"/>
            <a:ext cx="4568515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9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ABDB59-5085-4AEA-A94F-3F21C704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 wrap="square" anchor="ctr"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extraction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irrelevant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E51A87A-F3B4-4ED3-9633-C241ADD0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79" y="1219200"/>
            <a:ext cx="7981396" cy="5148000"/>
          </a:xfrm>
          <a:prstGeom prst="rect">
            <a:avLst/>
          </a:prstGeom>
          <a:noFill/>
        </p:spPr>
      </p:pic>
      <p:sp>
        <p:nvSpPr>
          <p:cNvPr id="5" name="Dátum helye 4">
            <a:extLst>
              <a:ext uri="{FF2B5EF4-FFF2-40B4-BE49-F238E27FC236}">
                <a16:creationId xmlns:a16="http://schemas.microsoft.com/office/drawing/2014/main" id="{77B6A6EA-85CE-49E1-B251-4CC3EED2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75BCC8F-A524-4301-A71C-F6403E11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6FDA446-EEAC-4B42-8CCD-D7A008A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AC398B4-13A4-4F46-B4C7-E2AAE31C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88109"/>
          </a:xfrm>
        </p:spPr>
        <p:txBody>
          <a:bodyPr wrap="square" anchor="ctr">
            <a:normAutofit/>
          </a:bodyPr>
          <a:lstStyle/>
          <a:p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Kép 9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45D92137-C236-4F06-8348-F22B848E9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7" b="25417"/>
          <a:stretch/>
        </p:blipFill>
        <p:spPr>
          <a:xfrm>
            <a:off x="609600" y="1219200"/>
            <a:ext cx="10972800" cy="4937760"/>
          </a:xfrm>
          <a:prstGeom prst="rect">
            <a:avLst/>
          </a:prstGeom>
          <a:noFill/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8A151372-D3D8-4FB6-B04A-F733A608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3E7D486-3B33-4D89-ACAB-45098785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1BC09-BB05-43A6-A155-9F576066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796A4B-4202-49FD-84AA-4EDDD638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7612"/>
          </a:xfrm>
        </p:spPr>
        <p:txBody>
          <a:bodyPr anchor="ctr"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extraction vs. manual labor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090843-2F55-4B23-A23F-2B0418AD91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841966"/>
          </a:xfrm>
        </p:spPr>
        <p:txBody>
          <a:bodyPr anchor="ctr"/>
          <a:lstStyle/>
          <a:p>
            <a:pPr marL="87313" indent="0" algn="just">
              <a:buNone/>
            </a:pPr>
            <a:r>
              <a:rPr lang="en-US" dirty="0"/>
              <a:t>The old-fashioned way also has its merits</a:t>
            </a:r>
            <a:endParaRPr lang="hu-HU" dirty="0"/>
          </a:p>
          <a:p>
            <a:pPr marL="274638" indent="-187325" algn="just">
              <a:buNone/>
            </a:pPr>
            <a:r>
              <a:rPr lang="en-US" dirty="0"/>
              <a:t>What are good terms?</a:t>
            </a:r>
            <a:endParaRPr lang="hu-HU" dirty="0"/>
          </a:p>
          <a:p>
            <a:pPr marL="601663" lvl="1" indent="-514350" algn="just">
              <a:buFont typeface="+mj-lt"/>
              <a:buAutoNum type="arabicPeriod"/>
            </a:pPr>
            <a:r>
              <a:rPr lang="hu-HU" dirty="0" err="1">
                <a:solidFill>
                  <a:schemeClr val="tx1"/>
                </a:solidFill>
              </a:rPr>
              <a:t>Terms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that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have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many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possible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meanings</a:t>
            </a:r>
            <a:endParaRPr lang="hu-HU" dirty="0">
              <a:solidFill>
                <a:schemeClr val="tx1"/>
              </a:solidFill>
            </a:endParaRPr>
          </a:p>
          <a:p>
            <a:pPr marL="601663" lvl="1" indent="-514350" algn="just">
              <a:buFont typeface="+mj-lt"/>
              <a:buAutoNum type="arabicPeriod"/>
            </a:pPr>
            <a:r>
              <a:rPr lang="hu-HU" dirty="0" err="1">
                <a:solidFill>
                  <a:schemeClr val="tx1"/>
                </a:solidFill>
              </a:rPr>
              <a:t>Terms</a:t>
            </a:r>
            <a:r>
              <a:rPr lang="en-US" dirty="0">
                <a:solidFill>
                  <a:schemeClr val="tx1"/>
                </a:solidFill>
              </a:rPr>
              <a:t> that have many different </a:t>
            </a:r>
            <a:r>
              <a:rPr lang="hu-HU" dirty="0" err="1">
                <a:solidFill>
                  <a:schemeClr val="tx1"/>
                </a:solidFill>
              </a:rPr>
              <a:t>synonymes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but </a:t>
            </a:r>
            <a:r>
              <a:rPr lang="hu-HU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choose one and should stick with it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(TERM = BROAD APPROACH)</a:t>
            </a:r>
          </a:p>
          <a:p>
            <a:pPr marL="601663" lvl="1" indent="-514350" algn="just">
              <a:buFont typeface="+mj-lt"/>
              <a:buAutoNum type="arabicPeriod"/>
            </a:pPr>
            <a:r>
              <a:rPr lang="hu-HU" dirty="0" err="1">
                <a:solidFill>
                  <a:schemeClr val="tx1"/>
                </a:solidFill>
              </a:rPr>
              <a:t>Terms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had to research.</a:t>
            </a:r>
            <a:endParaRPr lang="hu-HU" dirty="0">
              <a:solidFill>
                <a:schemeClr val="tx1"/>
              </a:solidFill>
            </a:endParaRPr>
          </a:p>
          <a:p>
            <a:pPr marL="601663" lvl="1" indent="-514350" algn="just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ANY</a:t>
            </a:r>
            <a:r>
              <a:rPr lang="hu-HU" dirty="0">
                <a:solidFill>
                  <a:schemeClr val="tx1"/>
                </a:solidFill>
              </a:rPr>
              <a:t> TERM </a:t>
            </a:r>
            <a:r>
              <a:rPr lang="hu-HU" dirty="0" err="1">
                <a:solidFill>
                  <a:schemeClr val="tx1"/>
                </a:solidFill>
              </a:rPr>
              <a:t>my</a:t>
            </a:r>
            <a:r>
              <a:rPr lang="en-US" dirty="0">
                <a:solidFill>
                  <a:schemeClr val="tx1"/>
                </a:solidFill>
              </a:rPr>
              <a:t> client </a:t>
            </a:r>
            <a:r>
              <a:rPr lang="hu-HU" dirty="0" err="1">
                <a:solidFill>
                  <a:schemeClr val="tx1"/>
                </a:solidFill>
              </a:rPr>
              <a:t>wants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read</a:t>
            </a:r>
            <a:r>
              <a:rPr lang="hu-HU" dirty="0">
                <a:solidFill>
                  <a:schemeClr val="tx1"/>
                </a:solidFill>
              </a:rPr>
              <a:t> in </a:t>
            </a:r>
            <a:r>
              <a:rPr lang="hu-HU" dirty="0" err="1">
                <a:solidFill>
                  <a:schemeClr val="tx1"/>
                </a:solidFill>
              </a:rPr>
              <a:t>his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translated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texts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BFCC57-E98A-47BD-9E42-A5BD35DF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509170E-66DF-47CE-9177-9AA81875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575488-8977-41D7-8CF9-DB7C10A0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B8C8B056-A349-4965-B001-11C077A712CE}"/>
              </a:ext>
            </a:extLst>
          </p:cNvPr>
          <p:cNvSpPr/>
          <p:nvPr/>
        </p:nvSpPr>
        <p:spPr>
          <a:xfrm>
            <a:off x="243852" y="2498453"/>
            <a:ext cx="477399" cy="3562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0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022BCE-0016-44E2-93E3-FDF8B179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4"/>
            <a:ext cx="10972800" cy="990600"/>
          </a:xfrm>
        </p:spPr>
        <p:txBody>
          <a:bodyPr anchor="ctr"/>
          <a:lstStyle/>
          <a:p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ED0D80-ECD0-490D-A2ED-A9CB77F325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/>
            <a:r>
              <a:rPr lang="en-US" dirty="0"/>
              <a:t>The trick is not </a:t>
            </a:r>
            <a:r>
              <a:rPr lang="en-US" i="1" dirty="0"/>
              <a:t>quantity</a:t>
            </a:r>
            <a:r>
              <a:rPr lang="en-US" dirty="0"/>
              <a:t> but 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quality</a:t>
            </a:r>
            <a:r>
              <a:rPr lang="en-US" dirty="0"/>
              <a:t>.</a:t>
            </a:r>
            <a:endParaRPr lang="hu-HU" dirty="0"/>
          </a:p>
          <a:p>
            <a:pPr algn="just"/>
            <a:r>
              <a:rPr lang="en-US" dirty="0"/>
              <a:t>Although it is not really a hindrance to have a bunch of unused terms in </a:t>
            </a:r>
            <a:r>
              <a:rPr lang="hu-HU" dirty="0" err="1"/>
              <a:t>my</a:t>
            </a:r>
            <a:r>
              <a:rPr lang="en-US" dirty="0"/>
              <a:t> </a:t>
            </a:r>
            <a:r>
              <a:rPr lang="en-US" dirty="0" err="1"/>
              <a:t>termbase</a:t>
            </a:r>
            <a:r>
              <a:rPr lang="en-US" dirty="0"/>
              <a:t>, there is no need for that.</a:t>
            </a:r>
            <a:endParaRPr lang="hu-HU" dirty="0"/>
          </a:p>
          <a:p>
            <a:pPr algn="just"/>
            <a:r>
              <a:rPr lang="en-US" dirty="0"/>
              <a:t>A good term base might also only have three </a:t>
            </a:r>
            <a:r>
              <a:rPr lang="hu-HU" dirty="0" err="1"/>
              <a:t>terms</a:t>
            </a:r>
            <a:r>
              <a:rPr lang="en-US" dirty="0"/>
              <a:t> in it, but if they refer to the client</a:t>
            </a:r>
            <a:r>
              <a:rPr lang="hu-HU" dirty="0"/>
              <a:t>’</a:t>
            </a:r>
            <a:r>
              <a:rPr lang="en-US" dirty="0"/>
              <a:t>s main product, </a:t>
            </a:r>
            <a:r>
              <a:rPr lang="hu-HU" dirty="0" err="1"/>
              <a:t>we</a:t>
            </a:r>
            <a:r>
              <a:rPr lang="en-US" dirty="0"/>
              <a:t> ha</a:t>
            </a:r>
            <a:r>
              <a:rPr lang="hu-HU" dirty="0" err="1"/>
              <a:t>ve</a:t>
            </a:r>
            <a:r>
              <a:rPr lang="en-US" dirty="0"/>
              <a:t> better get them right – even next year.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A58B78-06AA-470F-8AE0-2A47601B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68D4FFE-F8E8-45B5-91A3-71441FED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4DFF9D-4A23-4B8C-BAFB-5DFFAD2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CDB290-2FB6-4D16-B806-5EB811C0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store all those great terms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found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1E5D4C-1B9A-4D1A-A501-5D29B0739E1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598" y="1280160"/>
            <a:ext cx="7277464" cy="489204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b="1" dirty="0">
                <a:highlight>
                  <a:srgbClr val="FFFF00"/>
                </a:highlight>
              </a:rPr>
              <a:t>Classic dilemma</a:t>
            </a:r>
            <a:r>
              <a:rPr lang="hu-HU" sz="2400" dirty="0"/>
              <a:t>: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by client</a:t>
            </a:r>
            <a:r>
              <a:rPr lang="hu-HU" sz="2000" dirty="0">
                <a:solidFill>
                  <a:schemeClr val="tx1"/>
                </a:solidFill>
              </a:rPr>
              <a:t>?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by </a:t>
            </a:r>
            <a:r>
              <a:rPr lang="hu-HU" sz="2000" dirty="0" err="1">
                <a:solidFill>
                  <a:schemeClr val="tx1"/>
                </a:solidFill>
              </a:rPr>
              <a:t>specific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subject</a:t>
            </a:r>
            <a:r>
              <a:rPr lang="hu-HU" sz="2000" dirty="0">
                <a:solidFill>
                  <a:schemeClr val="tx1"/>
                </a:solidFill>
              </a:rPr>
              <a:t> (</a:t>
            </a:r>
            <a:r>
              <a:rPr lang="hu-HU" sz="2000" dirty="0" err="1">
                <a:solidFill>
                  <a:schemeClr val="tx1"/>
                </a:solidFill>
              </a:rPr>
              <a:t>education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finance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agriculture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pharma</a:t>
            </a:r>
            <a:r>
              <a:rPr lang="hu-HU" sz="2000" dirty="0">
                <a:solidFill>
                  <a:schemeClr val="tx1"/>
                </a:solidFill>
              </a:rPr>
              <a:t>)?</a:t>
            </a:r>
          </a:p>
          <a:p>
            <a:pPr lvl="1" algn="just">
              <a:lnSpc>
                <a:spcPct val="90000"/>
              </a:lnSpc>
            </a:pPr>
            <a:r>
              <a:rPr lang="hu-HU" sz="2000" dirty="0" err="1">
                <a:solidFill>
                  <a:schemeClr val="tx1"/>
                </a:solidFill>
              </a:rPr>
              <a:t>by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group</a:t>
            </a:r>
            <a:r>
              <a:rPr lang="hu-HU" sz="2000" dirty="0">
                <a:solidFill>
                  <a:schemeClr val="tx1"/>
                </a:solidFill>
              </a:rPr>
              <a:t> of </a:t>
            </a:r>
            <a:r>
              <a:rPr lang="hu-HU" sz="2000" dirty="0" err="1">
                <a:solidFill>
                  <a:schemeClr val="tx1"/>
                </a:solidFill>
              </a:rPr>
              <a:t>fields</a:t>
            </a:r>
            <a:r>
              <a:rPr lang="hu-HU" sz="2000" dirty="0">
                <a:solidFill>
                  <a:schemeClr val="tx1"/>
                </a:solidFill>
              </a:rPr>
              <a:t> (</a:t>
            </a:r>
            <a:r>
              <a:rPr lang="hu-HU" sz="2000" dirty="0" err="1">
                <a:solidFill>
                  <a:schemeClr val="tx1"/>
                </a:solidFill>
              </a:rPr>
              <a:t>social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sciences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technical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economics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health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sciences</a:t>
            </a:r>
            <a:r>
              <a:rPr lang="hu-HU" sz="2000" dirty="0">
                <a:solidFill>
                  <a:schemeClr val="tx1"/>
                </a:solidFill>
              </a:rPr>
              <a:t>)?</a:t>
            </a:r>
          </a:p>
          <a:p>
            <a:pPr lvl="1" algn="just">
              <a:lnSpc>
                <a:spcPct val="90000"/>
              </a:lnSpc>
            </a:pPr>
            <a:r>
              <a:rPr lang="hu-HU" sz="2000" dirty="0" err="1">
                <a:solidFill>
                  <a:schemeClr val="tx1"/>
                </a:solidFill>
              </a:rPr>
              <a:t>or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one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single</a:t>
            </a:r>
            <a:r>
              <a:rPr lang="hu-HU" sz="2000" dirty="0">
                <a:solidFill>
                  <a:schemeClr val="tx1"/>
                </a:solidFill>
              </a:rPr>
              <a:t> TB </a:t>
            </a:r>
            <a:r>
              <a:rPr lang="hu-HU" sz="2000" dirty="0" err="1">
                <a:solidFill>
                  <a:schemeClr val="tx1"/>
                </a:solidFill>
              </a:rPr>
              <a:t>for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several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clients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from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b="1" u="sng" dirty="0" err="1">
                <a:solidFill>
                  <a:schemeClr val="tx1"/>
                </a:solidFill>
              </a:rPr>
              <a:t>the</a:t>
            </a:r>
            <a:r>
              <a:rPr lang="hu-HU" sz="2000" b="1" u="sng" dirty="0">
                <a:solidFill>
                  <a:schemeClr val="tx1"/>
                </a:solidFill>
              </a:rPr>
              <a:t> </a:t>
            </a:r>
            <a:r>
              <a:rPr lang="hu-HU" sz="2000" b="1" u="sng" dirty="0" err="1">
                <a:solidFill>
                  <a:schemeClr val="tx1"/>
                </a:solidFill>
              </a:rPr>
              <a:t>same</a:t>
            </a:r>
            <a:r>
              <a:rPr lang="hu-HU" sz="2000" b="1" u="sng" dirty="0">
                <a:solidFill>
                  <a:schemeClr val="tx1"/>
                </a:solidFill>
              </a:rPr>
              <a:t> </a:t>
            </a:r>
            <a:r>
              <a:rPr lang="hu-HU" sz="2000" b="1" u="sng" dirty="0" err="1">
                <a:solidFill>
                  <a:schemeClr val="tx1"/>
                </a:solidFill>
              </a:rPr>
              <a:t>field</a:t>
            </a:r>
            <a:r>
              <a:rPr lang="hu-HU" sz="2000" dirty="0">
                <a:solidFill>
                  <a:schemeClr val="tx1"/>
                </a:solidFill>
              </a:rPr>
              <a:t> (UNIQA, Allianz, </a:t>
            </a:r>
            <a:r>
              <a:rPr lang="hu-HU" sz="2000" dirty="0" err="1">
                <a:solidFill>
                  <a:schemeClr val="tx1"/>
                </a:solidFill>
              </a:rPr>
              <a:t>Metlife</a:t>
            </a:r>
            <a:r>
              <a:rPr lang="hu-HU" sz="2000" dirty="0">
                <a:solidFill>
                  <a:schemeClr val="tx1"/>
                </a:solidFill>
              </a:rPr>
              <a:t>,  Generali)?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to structure the terms</a:t>
            </a:r>
            <a:r>
              <a:rPr lang="hu-HU" sz="2400" dirty="0"/>
              <a:t>?</a:t>
            </a:r>
          </a:p>
          <a:p>
            <a:pPr marL="714375" lvl="1" indent="-439738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only one source term at a time</a:t>
            </a:r>
            <a:r>
              <a:rPr lang="hu-HU" sz="2400" dirty="0">
                <a:solidFill>
                  <a:schemeClr val="tx1"/>
                </a:solidFill>
              </a:rPr>
              <a:t>?</a:t>
            </a:r>
          </a:p>
          <a:p>
            <a:pPr marL="714375" lvl="1" indent="-439738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only one </a:t>
            </a:r>
            <a:r>
              <a:rPr lang="hu-HU" sz="2400" dirty="0" err="1">
                <a:solidFill>
                  <a:schemeClr val="tx1"/>
                </a:solidFill>
              </a:rPr>
              <a:t>equivalent</a:t>
            </a:r>
            <a:r>
              <a:rPr lang="en-US" sz="2400" dirty="0">
                <a:solidFill>
                  <a:schemeClr val="tx1"/>
                </a:solidFill>
              </a:rPr>
              <a:t> at a time</a:t>
            </a:r>
            <a:r>
              <a:rPr lang="hu-HU" sz="24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7" name="Kép 6" descr="A képen fű, aláírás, szöveg, kültéri látható&#10;&#10;Automatikusan generált leírás">
            <a:extLst>
              <a:ext uri="{FF2B5EF4-FFF2-40B4-BE49-F238E27FC236}">
                <a16:creationId xmlns:a16="http://schemas.microsoft.com/office/drawing/2014/main" id="{FE181E1E-A63A-4870-A124-C1C1B6F3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062" y="1397508"/>
            <a:ext cx="3924000" cy="1883520"/>
          </a:xfrm>
          <a:prstGeom prst="roundRect">
            <a:avLst/>
          </a:prstGeom>
          <a:noFill/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710FE420-EB1A-49F2-A35B-E93C2292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C664DB-8D17-4EA3-B0AD-9C65EE74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17CD81-FB9A-4374-A36B-6F12A666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AEDBF7-3813-4343-9813-A5BB0215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3988526" cy="914400"/>
          </a:xfrm>
        </p:spPr>
        <p:txBody>
          <a:bodyPr/>
          <a:lstStyle/>
          <a:p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Termbase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7FAE0F-6C2D-47C0-AB89-B748E5F75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58" y="1204774"/>
            <a:ext cx="11271307" cy="1080000"/>
          </a:xfrm>
        </p:spPr>
        <p:txBody>
          <a:bodyPr anchor="ctr"/>
          <a:lstStyle/>
          <a:p>
            <a:pPr algn="just"/>
            <a:r>
              <a:rPr lang="hu-HU" dirty="0" err="1">
                <a:solidFill>
                  <a:schemeClr val="tx1"/>
                </a:solidFill>
              </a:rPr>
              <a:t>Once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you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have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two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variants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a </a:t>
            </a:r>
            <a:r>
              <a:rPr lang="hu-HU" dirty="0" err="1">
                <a:solidFill>
                  <a:schemeClr val="tx1"/>
                </a:solidFill>
              </a:rPr>
              <a:t>term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do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not</a:t>
            </a:r>
            <a:r>
              <a:rPr lang="hu-HU" dirty="0">
                <a:solidFill>
                  <a:schemeClr val="tx1"/>
                </a:solidFill>
              </a:rPr>
              <a:t> add </a:t>
            </a:r>
            <a:r>
              <a:rPr lang="hu-HU" dirty="0" err="1">
                <a:solidFill>
                  <a:schemeClr val="tx1"/>
                </a:solidFill>
              </a:rPr>
              <a:t>these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with</a:t>
            </a:r>
            <a:r>
              <a:rPr lang="hu-HU" dirty="0">
                <a:solidFill>
                  <a:schemeClr val="tx1"/>
                </a:solidFill>
              </a:rPr>
              <a:t> a </a:t>
            </a:r>
            <a:r>
              <a:rPr lang="hu-HU" dirty="0" err="1">
                <a:solidFill>
                  <a:schemeClr val="tx1"/>
                </a:solidFill>
              </a:rPr>
              <a:t>slash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or</a:t>
            </a:r>
            <a:r>
              <a:rPr lang="hu-HU" dirty="0">
                <a:solidFill>
                  <a:schemeClr val="tx1"/>
                </a:solidFill>
              </a:rPr>
              <a:t> a </a:t>
            </a:r>
            <a:r>
              <a:rPr lang="hu-HU" dirty="0" err="1">
                <a:solidFill>
                  <a:schemeClr val="tx1"/>
                </a:solidFill>
              </a:rPr>
              <a:t>comma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but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separately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otherwise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this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will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mess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up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your</a:t>
            </a:r>
            <a:r>
              <a:rPr lang="hu-HU" dirty="0">
                <a:solidFill>
                  <a:schemeClr val="tx1"/>
                </a:solidFill>
              </a:rPr>
              <a:t> QA </a:t>
            </a:r>
            <a:r>
              <a:rPr lang="hu-HU" dirty="0" err="1">
                <a:solidFill>
                  <a:schemeClr val="tx1"/>
                </a:solidFill>
              </a:rPr>
              <a:t>results</a:t>
            </a:r>
            <a:r>
              <a:rPr lang="hu-HU" dirty="0">
                <a:solidFill>
                  <a:schemeClr val="tx1"/>
                </a:solidFill>
              </a:rPr>
              <a:t>!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(TERM AUTONOMY)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539286F-3EE1-4C4E-8357-05777458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C596FC8-D15F-44CF-A02E-D4DD6413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E88FF51-2F6B-4F92-A8CA-879E2959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1D46FBDC-4A05-404C-B188-F68717AC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9000"/>
            <a:ext cx="7206277" cy="198000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482C9436-F480-4241-97C3-B79DCA9D56FF}"/>
              </a:ext>
            </a:extLst>
          </p:cNvPr>
          <p:cNvSpPr txBox="1"/>
          <p:nvPr/>
        </p:nvSpPr>
        <p:spPr>
          <a:xfrm>
            <a:off x="235131" y="5120120"/>
            <a:ext cx="236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wildcards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pipes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EAAA911F-6C2B-40EB-9CBC-E1EFDF8A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531" y="2276349"/>
            <a:ext cx="85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31A3-6FB6-4ABC-B3AF-3F3BE118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1"/>
            <a:ext cx="3255433" cy="544286"/>
          </a:xfrm>
        </p:spPr>
        <p:txBody>
          <a:bodyPr anchor="ctr"/>
          <a:lstStyle/>
          <a:p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D3B12C-E0FC-4FA3-866B-C8E10876B1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932" y="1103738"/>
            <a:ext cx="10972800" cy="4940010"/>
          </a:xfrm>
        </p:spPr>
        <p:txBody>
          <a:bodyPr anchor="ctr"/>
          <a:lstStyle/>
          <a:p>
            <a:pPr marL="0" indent="0">
              <a:buNone/>
            </a:pPr>
            <a:r>
              <a:rPr lang="hu-HU" sz="1600" b="1" dirty="0">
                <a:highlight>
                  <a:srgbClr val="FFFFFF"/>
                </a:highlight>
              </a:rPr>
              <a:t>INTRODUCTION</a:t>
            </a:r>
          </a:p>
          <a:p>
            <a:pPr marL="357188" indent="-357188">
              <a:buFont typeface="+mj-lt"/>
              <a:buAutoNum type="arabicPeriod"/>
            </a:pPr>
            <a:r>
              <a:rPr lang="en-US" sz="1600" dirty="0">
                <a:highlight>
                  <a:srgbClr val="FFFFFF"/>
                </a:highlight>
              </a:rPr>
              <a:t>T</a:t>
            </a:r>
            <a:r>
              <a:rPr lang="hu-HU" sz="1600" dirty="0">
                <a:highlight>
                  <a:srgbClr val="FFFFFF"/>
                </a:highlight>
              </a:rPr>
              <a:t>M </a:t>
            </a:r>
            <a:r>
              <a:rPr lang="en-US" sz="1600" dirty="0">
                <a:highlight>
                  <a:srgbClr val="FFFFFF"/>
                </a:highlight>
              </a:rPr>
              <a:t>Through Different Lenses</a:t>
            </a:r>
            <a:endParaRPr lang="hu-HU" sz="16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hu-HU" sz="1600" b="1" dirty="0">
                <a:highlight>
                  <a:srgbClr val="FFFFFF"/>
                </a:highlight>
              </a:rPr>
              <a:t>PART I </a:t>
            </a:r>
            <a:r>
              <a:rPr lang="en-US" sz="1600" b="1" dirty="0">
                <a:highlight>
                  <a:srgbClr val="FFFFFF"/>
                </a:highlight>
              </a:rPr>
              <a:t>— T</a:t>
            </a:r>
            <a:r>
              <a:rPr lang="hu-HU" sz="1600" b="1" dirty="0">
                <a:highlight>
                  <a:srgbClr val="FFFFFF"/>
                </a:highlight>
              </a:rPr>
              <a:t>M f</a:t>
            </a:r>
            <a:r>
              <a:rPr lang="en-US" sz="1600" b="1" dirty="0">
                <a:highlight>
                  <a:srgbClr val="FFFFFF"/>
                </a:highlight>
              </a:rPr>
              <a:t>or</a:t>
            </a:r>
            <a:r>
              <a:rPr lang="hu-HU" sz="1600" b="1" dirty="0">
                <a:highlight>
                  <a:srgbClr val="FFFFFF"/>
                </a:highlight>
              </a:rPr>
              <a:t> a </a:t>
            </a:r>
            <a:r>
              <a:rPr lang="hu-HU" sz="1600" b="1" dirty="0" err="1">
                <a:highlight>
                  <a:srgbClr val="FFFFFF"/>
                </a:highlight>
              </a:rPr>
              <a:t>reviser</a:t>
            </a:r>
            <a:endParaRPr lang="hu-HU" sz="1600" b="1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hu-HU" sz="1600" dirty="0"/>
              <a:t>5-minute b</a:t>
            </a:r>
            <a:r>
              <a:rPr lang="en-US" sz="1600" dirty="0" err="1"/>
              <a:t>reak</a:t>
            </a:r>
            <a:r>
              <a:rPr lang="en-US" sz="1600" dirty="0"/>
              <a:t>-</a:t>
            </a:r>
            <a:r>
              <a:rPr lang="hu-HU" sz="1600" dirty="0"/>
              <a:t>o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hu-HU" sz="1600" dirty="0"/>
              <a:t>s</a:t>
            </a:r>
            <a:r>
              <a:rPr lang="en-US" sz="1600" dirty="0" err="1"/>
              <a:t>ession</a:t>
            </a:r>
            <a:endParaRPr lang="hu-HU" sz="1600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hu-HU" sz="1600" dirty="0" err="1">
                <a:highlight>
                  <a:srgbClr val="FFFFFF"/>
                </a:highlight>
              </a:rPr>
              <a:t>Roles</a:t>
            </a:r>
            <a:r>
              <a:rPr lang="hu-HU" sz="1600" dirty="0">
                <a:highlight>
                  <a:srgbClr val="FFFFFF"/>
                </a:highlight>
              </a:rPr>
              <a:t> and </a:t>
            </a:r>
            <a:r>
              <a:rPr lang="hu-HU" sz="1600" dirty="0" err="1">
                <a:highlight>
                  <a:srgbClr val="FFFFFF"/>
                </a:highlight>
              </a:rPr>
              <a:t>workflows</a:t>
            </a:r>
            <a:endParaRPr lang="hu-HU" sz="1600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hu-HU" sz="1600" dirty="0" err="1">
                <a:highlight>
                  <a:srgbClr val="FFFFFF"/>
                </a:highlight>
              </a:rPr>
              <a:t>Metadata</a:t>
            </a:r>
            <a:endParaRPr lang="hu-HU" sz="1600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sz="1600" dirty="0"/>
              <a:t>Good Morning! (?) – How </a:t>
            </a:r>
            <a:r>
              <a:rPr lang="hu-HU" sz="1600" dirty="0" err="1"/>
              <a:t>to</a:t>
            </a:r>
            <a:r>
              <a:rPr lang="en-US" sz="1600" dirty="0"/>
              <a:t> “</a:t>
            </a:r>
            <a:r>
              <a:rPr lang="hu-HU" sz="1600" dirty="0"/>
              <a:t>m</a:t>
            </a:r>
            <a:r>
              <a:rPr lang="en-US" sz="1600" dirty="0" err="1"/>
              <a:t>ake</a:t>
            </a:r>
            <a:r>
              <a:rPr lang="en-US" sz="1600" dirty="0"/>
              <a:t> </a:t>
            </a:r>
            <a:r>
              <a:rPr lang="hu-HU" sz="1600" dirty="0"/>
              <a:t>t</a:t>
            </a:r>
            <a:r>
              <a:rPr lang="en-US" sz="1600" dirty="0"/>
              <a:t>he </a:t>
            </a:r>
            <a:r>
              <a:rPr lang="hu-HU" sz="1600" dirty="0"/>
              <a:t>b</a:t>
            </a:r>
            <a:r>
              <a:rPr lang="en-US" sz="1600" dirty="0"/>
              <a:t>ed” </a:t>
            </a:r>
            <a:r>
              <a:rPr lang="hu-HU" sz="1600" dirty="0"/>
              <a:t>f</a:t>
            </a:r>
            <a:r>
              <a:rPr lang="en-US" sz="1600" dirty="0"/>
              <a:t>or </a:t>
            </a:r>
            <a:r>
              <a:rPr lang="hu-HU" sz="1600" dirty="0"/>
              <a:t>o</a:t>
            </a:r>
            <a:r>
              <a:rPr lang="en-US" sz="1600" dirty="0" err="1"/>
              <a:t>ur</a:t>
            </a:r>
            <a:r>
              <a:rPr lang="en-US" sz="1600" dirty="0"/>
              <a:t> </a:t>
            </a:r>
            <a:r>
              <a:rPr lang="hu-HU" sz="1600" dirty="0"/>
              <a:t>t</a:t>
            </a:r>
            <a:r>
              <a:rPr lang="en-US" sz="1600" dirty="0" err="1"/>
              <a:t>ranslator</a:t>
            </a:r>
            <a:r>
              <a:rPr lang="en-US" sz="1600" dirty="0"/>
              <a:t>?</a:t>
            </a:r>
            <a:endParaRPr lang="hu-HU" sz="1600" dirty="0"/>
          </a:p>
          <a:p>
            <a:pPr marL="357188" indent="-357188">
              <a:buFont typeface="+mj-lt"/>
              <a:buAutoNum type="arabicPeriod"/>
            </a:pPr>
            <a:r>
              <a:rPr lang="en-US" sz="1600" dirty="0">
                <a:highlight>
                  <a:srgbClr val="FFFFFF"/>
                </a:highlight>
              </a:rPr>
              <a:t>Terminological Preparations I — If </a:t>
            </a:r>
            <a:r>
              <a:rPr lang="hu-HU" sz="1600" dirty="0">
                <a:highlight>
                  <a:srgbClr val="FFFFFF"/>
                </a:highlight>
              </a:rPr>
              <a:t>t</a:t>
            </a:r>
            <a:r>
              <a:rPr lang="en-US" sz="1600" dirty="0" err="1">
                <a:highlight>
                  <a:srgbClr val="FFFFFF"/>
                </a:highlight>
              </a:rPr>
              <a:t>ime</a:t>
            </a:r>
            <a:r>
              <a:rPr lang="en-US" sz="1600" dirty="0">
                <a:highlight>
                  <a:srgbClr val="FFFFFF"/>
                </a:highlight>
              </a:rPr>
              <a:t> </a:t>
            </a:r>
            <a:r>
              <a:rPr lang="hu-HU" sz="1600" dirty="0">
                <a:highlight>
                  <a:srgbClr val="FFFFFF"/>
                </a:highlight>
              </a:rPr>
              <a:t>a</a:t>
            </a:r>
            <a:r>
              <a:rPr lang="en-US" sz="1600" dirty="0" err="1">
                <a:highlight>
                  <a:srgbClr val="FFFFFF"/>
                </a:highlight>
              </a:rPr>
              <a:t>llows</a:t>
            </a:r>
            <a:endParaRPr lang="hu-HU" sz="1600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hu-HU" sz="1600" dirty="0">
                <a:highlight>
                  <a:srgbClr val="FFFFFF"/>
                </a:highlight>
              </a:rPr>
              <a:t>I</a:t>
            </a:r>
            <a:r>
              <a:rPr lang="en-US" sz="1600" dirty="0" err="1">
                <a:highlight>
                  <a:srgbClr val="FFFFFF"/>
                </a:highlight>
              </a:rPr>
              <a:t>nvolve</a:t>
            </a:r>
            <a:r>
              <a:rPr lang="en-US" sz="1600" dirty="0">
                <a:highlight>
                  <a:srgbClr val="FFFFFF"/>
                </a:highlight>
              </a:rPr>
              <a:t> </a:t>
            </a:r>
            <a:r>
              <a:rPr lang="hu-HU" sz="1600" dirty="0">
                <a:highlight>
                  <a:srgbClr val="FFFFFF"/>
                </a:highlight>
              </a:rPr>
              <a:t>y</a:t>
            </a:r>
            <a:r>
              <a:rPr lang="en-US" sz="1600" dirty="0">
                <a:highlight>
                  <a:srgbClr val="FFFFFF"/>
                </a:highlight>
              </a:rPr>
              <a:t>our </a:t>
            </a:r>
            <a:r>
              <a:rPr lang="hu-HU" sz="1600" dirty="0">
                <a:highlight>
                  <a:srgbClr val="FFFFFF"/>
                </a:highlight>
              </a:rPr>
              <a:t>c</a:t>
            </a:r>
            <a:r>
              <a:rPr lang="en-US" sz="1600" dirty="0" err="1">
                <a:highlight>
                  <a:srgbClr val="FFFFFF"/>
                </a:highlight>
              </a:rPr>
              <a:t>lient</a:t>
            </a:r>
            <a:endParaRPr lang="en-US" sz="1600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sz="1600" dirty="0">
                <a:highlight>
                  <a:srgbClr val="FFFFFF"/>
                </a:highlight>
              </a:rPr>
              <a:t>Terminological Preparations </a:t>
            </a:r>
            <a:r>
              <a:rPr lang="hu-HU" sz="1600" dirty="0">
                <a:highlight>
                  <a:srgbClr val="FFFFFF"/>
                </a:highlight>
              </a:rPr>
              <a:t>II </a:t>
            </a:r>
            <a:r>
              <a:rPr lang="en-US" sz="1600" dirty="0">
                <a:highlight>
                  <a:srgbClr val="FFFFFF"/>
                </a:highlight>
              </a:rPr>
              <a:t>—</a:t>
            </a:r>
            <a:r>
              <a:rPr lang="hu-HU" sz="1600" dirty="0">
                <a:highlight>
                  <a:srgbClr val="FFFFFF"/>
                </a:highlight>
              </a:rPr>
              <a:t> </a:t>
            </a:r>
            <a:r>
              <a:rPr lang="hu-HU" sz="1600" dirty="0" err="1">
                <a:highlight>
                  <a:srgbClr val="FFFFFF"/>
                </a:highlight>
              </a:rPr>
              <a:t>Make</a:t>
            </a:r>
            <a:r>
              <a:rPr lang="hu-HU" sz="1600" dirty="0">
                <a:highlight>
                  <a:srgbClr val="FFFFFF"/>
                </a:highlight>
              </a:rPr>
              <a:t> </a:t>
            </a:r>
            <a:r>
              <a:rPr lang="hu-HU" sz="1600" dirty="0" err="1">
                <a:highlight>
                  <a:srgbClr val="FFFFFF"/>
                </a:highlight>
              </a:rPr>
              <a:t>use</a:t>
            </a:r>
            <a:r>
              <a:rPr lang="hu-HU" sz="1600" dirty="0">
                <a:highlight>
                  <a:srgbClr val="FFFFFF"/>
                </a:highlight>
              </a:rPr>
              <a:t> of </a:t>
            </a:r>
            <a:r>
              <a:rPr lang="hu-HU" sz="1600" dirty="0" err="1">
                <a:highlight>
                  <a:srgbClr val="FFFFFF"/>
                </a:highlight>
              </a:rPr>
              <a:t>the</a:t>
            </a:r>
            <a:r>
              <a:rPr lang="hu-HU" sz="1600" dirty="0">
                <a:highlight>
                  <a:srgbClr val="FFFFFF"/>
                </a:highlight>
              </a:rPr>
              <a:t> EU </a:t>
            </a:r>
            <a:r>
              <a:rPr lang="hu-HU" sz="1600" dirty="0" err="1">
                <a:highlight>
                  <a:srgbClr val="FFFFFF"/>
                </a:highlight>
              </a:rPr>
              <a:t>legislation</a:t>
            </a:r>
            <a:endParaRPr lang="hu-HU" sz="1600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hu-HU" sz="1600" dirty="0" err="1">
                <a:highlight>
                  <a:srgbClr val="FFFFFF"/>
                </a:highlight>
              </a:rPr>
              <a:t>What</a:t>
            </a:r>
            <a:r>
              <a:rPr lang="hu-HU" sz="1600" dirty="0">
                <a:highlight>
                  <a:srgbClr val="FFFFFF"/>
                </a:highlight>
              </a:rPr>
              <a:t> </a:t>
            </a:r>
            <a:r>
              <a:rPr lang="hu-HU" sz="1600" dirty="0" err="1">
                <a:highlight>
                  <a:srgbClr val="FFFFFF"/>
                </a:highlight>
              </a:rPr>
              <a:t>would</a:t>
            </a:r>
            <a:r>
              <a:rPr lang="hu-HU" sz="1600" dirty="0">
                <a:highlight>
                  <a:srgbClr val="FFFFFF"/>
                </a:highlight>
              </a:rPr>
              <a:t> </a:t>
            </a:r>
            <a:r>
              <a:rPr lang="hu-HU" sz="1600" dirty="0" err="1">
                <a:highlight>
                  <a:srgbClr val="FFFFFF"/>
                </a:highlight>
              </a:rPr>
              <a:t>Forrest</a:t>
            </a:r>
            <a:r>
              <a:rPr lang="hu-HU" sz="1600" dirty="0">
                <a:highlight>
                  <a:srgbClr val="FFFFFF"/>
                </a:highlight>
              </a:rPr>
              <a:t> </a:t>
            </a:r>
            <a:r>
              <a:rPr lang="hu-HU" sz="1600" dirty="0" err="1">
                <a:highlight>
                  <a:srgbClr val="FFFFFF"/>
                </a:highlight>
              </a:rPr>
              <a:t>say</a:t>
            </a:r>
            <a:r>
              <a:rPr lang="hu-HU" sz="1600" dirty="0">
                <a:highlight>
                  <a:srgbClr val="FFFFFF"/>
                </a:highlight>
              </a:rPr>
              <a:t>?</a:t>
            </a:r>
            <a:endParaRPr lang="en-US" sz="16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hu-HU" sz="1600" b="1" dirty="0">
                <a:highlight>
                  <a:srgbClr val="FFFFFF"/>
                </a:highlight>
              </a:rPr>
              <a:t>PART II </a:t>
            </a:r>
            <a:r>
              <a:rPr lang="en-US" sz="1600" b="1" dirty="0">
                <a:highlight>
                  <a:srgbClr val="FFFFFF"/>
                </a:highlight>
              </a:rPr>
              <a:t>—</a:t>
            </a:r>
            <a:r>
              <a:rPr lang="hu-HU" sz="1600" b="1" dirty="0">
                <a:highlight>
                  <a:srgbClr val="FFFFFF"/>
                </a:highlight>
              </a:rPr>
              <a:t> TM in a CAT </a:t>
            </a:r>
            <a:r>
              <a:rPr lang="hu-HU" sz="1600" b="1" dirty="0" err="1">
                <a:highlight>
                  <a:srgbClr val="FFFFFF"/>
                </a:highlight>
              </a:rPr>
              <a:t>tool</a:t>
            </a:r>
            <a:endParaRPr lang="en-US" sz="1600" b="1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sz="1600" dirty="0">
                <a:highlight>
                  <a:srgbClr val="FFFFFF"/>
                </a:highlight>
              </a:rPr>
              <a:t>Term extraction vs. manual labor</a:t>
            </a:r>
            <a:endParaRPr lang="hu-HU" sz="1600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hu-HU" sz="1600" dirty="0">
                <a:highlight>
                  <a:srgbClr val="FFFFFF"/>
                </a:highlight>
              </a:rPr>
              <a:t>Q</a:t>
            </a:r>
            <a:r>
              <a:rPr lang="en-US" sz="1600" dirty="0" err="1">
                <a:highlight>
                  <a:srgbClr val="FFFFFF"/>
                </a:highlight>
              </a:rPr>
              <a:t>uantity</a:t>
            </a:r>
            <a:r>
              <a:rPr lang="en-US" sz="1600" dirty="0">
                <a:highlight>
                  <a:srgbClr val="FFFFFF"/>
                </a:highlight>
              </a:rPr>
              <a:t> vs.</a:t>
            </a:r>
            <a:r>
              <a:rPr lang="hu-HU" sz="1600" dirty="0">
                <a:highlight>
                  <a:srgbClr val="FFFFFF"/>
                </a:highlight>
              </a:rPr>
              <a:t> Q</a:t>
            </a:r>
            <a:r>
              <a:rPr lang="en-US" sz="1600" dirty="0" err="1">
                <a:highlight>
                  <a:srgbClr val="FFFFFF"/>
                </a:highlight>
              </a:rPr>
              <a:t>uality</a:t>
            </a:r>
            <a:endParaRPr lang="en-US" sz="1600" dirty="0">
              <a:highlight>
                <a:srgbClr val="FFFFFF"/>
              </a:highlight>
            </a:endParaRPr>
          </a:p>
          <a:p>
            <a:pPr marL="357188" indent="-357188">
              <a:buFont typeface="+mj-lt"/>
              <a:buAutoNum type="arabicPeriod"/>
            </a:pPr>
            <a:r>
              <a:rPr lang="en-US" sz="1600" dirty="0">
                <a:highlight>
                  <a:srgbClr val="FFFFFF"/>
                </a:highlight>
              </a:rPr>
              <a:t>How to store all those great terms </a:t>
            </a:r>
            <a:r>
              <a:rPr lang="hu-HU" sz="1600" dirty="0" err="1">
                <a:highlight>
                  <a:srgbClr val="FFFFFF"/>
                </a:highlight>
              </a:rPr>
              <a:t>we</a:t>
            </a:r>
            <a:r>
              <a:rPr lang="en-US" sz="1600" dirty="0">
                <a:highlight>
                  <a:srgbClr val="FFFFFF"/>
                </a:highlight>
              </a:rPr>
              <a:t> found</a:t>
            </a:r>
            <a:endParaRPr lang="hu-HU" sz="16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hu-HU" sz="1600" b="1" dirty="0" err="1">
                <a:highlight>
                  <a:srgbClr val="FFFFFF"/>
                </a:highlight>
              </a:rPr>
              <a:t>Summary</a:t>
            </a:r>
            <a:r>
              <a:rPr lang="hu-HU" sz="1600" b="1" dirty="0">
                <a:highlight>
                  <a:srgbClr val="FFFFFF"/>
                </a:highlight>
              </a:rPr>
              <a:t> and </a:t>
            </a:r>
            <a:r>
              <a:rPr lang="hu-HU" sz="1600" b="1" dirty="0" err="1">
                <a:highlight>
                  <a:srgbClr val="FFFFFF"/>
                </a:highlight>
              </a:rPr>
              <a:t>final</a:t>
            </a:r>
            <a:r>
              <a:rPr lang="hu-HU" sz="1600" b="1" dirty="0">
                <a:highlight>
                  <a:srgbClr val="FFFFFF"/>
                </a:highlight>
              </a:rPr>
              <a:t> </a:t>
            </a:r>
            <a:r>
              <a:rPr lang="hu-HU" sz="1600" b="1" dirty="0" err="1">
                <a:highlight>
                  <a:srgbClr val="FFFFFF"/>
                </a:highlight>
              </a:rPr>
              <a:t>thoughts</a:t>
            </a:r>
            <a:endParaRPr lang="en-US" sz="1600" b="1" dirty="0">
              <a:highlight>
                <a:srgbClr val="FFFFFF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5668A-6A82-4695-B2C3-D0D09FC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CB7C4-15BC-428D-859B-A5347AD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43D45-D07A-4DA3-9A5C-3BEE3040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41AD62-8E19-45A4-AEAE-40FFF415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wrap="square" anchor="ctr">
            <a:normAutofit/>
          </a:bodyPr>
          <a:lstStyle/>
          <a:p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Out”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AE80B6B-6325-4DCB-AA35-F1EA9393111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6611" y="2194570"/>
            <a:ext cx="11646620" cy="3039281"/>
          </a:xfrm>
        </p:spPr>
        <p:txBody>
          <a:bodyPr wrap="square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Examples: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/>
              <a:t>A</a:t>
            </a:r>
            <a:r>
              <a:rPr lang="en-US" sz="2000" dirty="0" err="1"/>
              <a:t>cademic</a:t>
            </a:r>
            <a:r>
              <a:rPr lang="en-US" sz="2000" dirty="0"/>
              <a:t> titles</a:t>
            </a:r>
            <a:r>
              <a:rPr lang="hu-HU" sz="2000" dirty="0"/>
              <a:t> (Dr. Mag.)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Names of institutions</a:t>
            </a:r>
            <a:r>
              <a:rPr lang="hu-HU" sz="2000" dirty="0"/>
              <a:t> (</a:t>
            </a:r>
            <a:r>
              <a:rPr lang="hu-HU" sz="2000" i="1" dirty="0" err="1"/>
              <a:t>Companies</a:t>
            </a:r>
            <a:r>
              <a:rPr lang="hu-HU" sz="2000" i="1" dirty="0"/>
              <a:t> House </a:t>
            </a:r>
            <a:r>
              <a:rPr lang="hu-HU" sz="2000" dirty="0"/>
              <a:t>in </a:t>
            </a:r>
            <a:r>
              <a:rPr lang="hu-HU" sz="2000" dirty="0" err="1"/>
              <a:t>the</a:t>
            </a:r>
            <a:r>
              <a:rPr lang="hu-HU" sz="2000" dirty="0"/>
              <a:t> UK)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Language variants</a:t>
            </a:r>
            <a:r>
              <a:rPr lang="hu-HU" sz="2000" dirty="0"/>
              <a:t> (</a:t>
            </a:r>
            <a:r>
              <a:rPr lang="sv-SE" sz="2000" dirty="0"/>
              <a:t>Jänner</a:t>
            </a:r>
            <a:r>
              <a:rPr lang="hu-HU" sz="2000" dirty="0"/>
              <a:t> – </a:t>
            </a:r>
            <a:r>
              <a:rPr lang="sv-SE" sz="2000" dirty="0"/>
              <a:t>Januar</a:t>
            </a:r>
            <a:r>
              <a:rPr lang="hu-HU" sz="2000" dirty="0"/>
              <a:t>, </a:t>
            </a:r>
            <a:r>
              <a:rPr lang="hu-HU" sz="2000" dirty="0" err="1"/>
              <a:t>Erdäpfel</a:t>
            </a:r>
            <a:r>
              <a:rPr lang="hu-HU" sz="2000" dirty="0"/>
              <a:t> – </a:t>
            </a:r>
            <a:r>
              <a:rPr lang="hu-HU" sz="2000" dirty="0" err="1"/>
              <a:t>Kartoffeln</a:t>
            </a:r>
            <a:r>
              <a:rPr lang="hu-HU" sz="2000" dirty="0"/>
              <a:t> / </a:t>
            </a:r>
            <a:r>
              <a:rPr lang="hu-HU" sz="2000" dirty="0" err="1"/>
              <a:t>Portmonnee</a:t>
            </a:r>
            <a:r>
              <a:rPr lang="hu-HU" sz="2000" dirty="0"/>
              <a:t> – </a:t>
            </a:r>
            <a:r>
              <a:rPr lang="hu-HU" sz="2000" dirty="0" err="1"/>
              <a:t>Geldbeutel</a:t>
            </a:r>
            <a:r>
              <a:rPr lang="hu-HU" sz="2000" dirty="0"/>
              <a:t>)</a:t>
            </a:r>
            <a:endParaRPr lang="sv-SE" sz="2000" dirty="0"/>
          </a:p>
          <a:p>
            <a:pPr>
              <a:lnSpc>
                <a:spcPct val="90000"/>
              </a:lnSpc>
            </a:pPr>
            <a:r>
              <a:rPr lang="hu-HU" sz="2000" dirty="0" err="1"/>
              <a:t>Corporate</a:t>
            </a:r>
            <a:r>
              <a:rPr lang="hu-HU" sz="2000" dirty="0"/>
              <a:t> </a:t>
            </a:r>
            <a:r>
              <a:rPr lang="hu-HU" sz="2000" dirty="0" err="1"/>
              <a:t>jargon</a:t>
            </a:r>
            <a:r>
              <a:rPr lang="hu-HU" sz="2000" dirty="0"/>
              <a:t> </a:t>
            </a:r>
            <a:r>
              <a:rPr lang="hu-HU" sz="2000" dirty="0" err="1"/>
              <a:t>you</a:t>
            </a:r>
            <a:r>
              <a:rPr lang="hu-HU" sz="2000" dirty="0"/>
              <a:t> </a:t>
            </a:r>
            <a:r>
              <a:rPr lang="hu-HU" sz="2000" dirty="0" err="1"/>
              <a:t>would</a:t>
            </a:r>
            <a:r>
              <a:rPr lang="hu-HU" sz="2000" dirty="0"/>
              <a:t> </a:t>
            </a:r>
            <a:r>
              <a:rPr lang="hu-HU" sz="2000" dirty="0" err="1"/>
              <a:t>automatically</a:t>
            </a:r>
            <a:r>
              <a:rPr lang="hu-HU" sz="2000" dirty="0"/>
              <a:t> </a:t>
            </a:r>
            <a:r>
              <a:rPr lang="hu-HU" sz="2000" dirty="0" err="1"/>
              <a:t>translate</a:t>
            </a:r>
            <a:endParaRPr lang="hu-HU" sz="2000" dirty="0"/>
          </a:p>
          <a:p>
            <a:pPr lvl="1">
              <a:lnSpc>
                <a:spcPct val="90000"/>
              </a:lnSpc>
            </a:pPr>
            <a:r>
              <a:rPr lang="hu-HU" sz="1600" i="1" dirty="0">
                <a:solidFill>
                  <a:schemeClr val="tx1"/>
                </a:solidFill>
              </a:rPr>
              <a:t>Vice </a:t>
            </a:r>
            <a:r>
              <a:rPr lang="hu-HU" sz="1600" i="1" dirty="0" err="1">
                <a:solidFill>
                  <a:schemeClr val="tx1"/>
                </a:solidFill>
              </a:rPr>
              <a:t>President</a:t>
            </a:r>
            <a:r>
              <a:rPr lang="hu-HU" sz="1600" i="1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should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remain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i="1" dirty="0">
                <a:solidFill>
                  <a:schemeClr val="tx1"/>
                </a:solidFill>
              </a:rPr>
              <a:t>Vice </a:t>
            </a:r>
            <a:r>
              <a:rPr lang="hu-HU" sz="1600" i="1" dirty="0" err="1">
                <a:solidFill>
                  <a:schemeClr val="tx1"/>
                </a:solidFill>
              </a:rPr>
              <a:t>President</a:t>
            </a:r>
            <a:r>
              <a:rPr lang="hu-HU" sz="1600" i="1" dirty="0">
                <a:solidFill>
                  <a:schemeClr val="tx1"/>
                </a:solidFill>
              </a:rPr>
              <a:t> </a:t>
            </a:r>
            <a:r>
              <a:rPr lang="hu-HU" sz="1600" dirty="0">
                <a:solidFill>
                  <a:schemeClr val="tx1"/>
                </a:solidFill>
              </a:rPr>
              <a:t>in HU, </a:t>
            </a:r>
            <a:r>
              <a:rPr lang="hu-HU" sz="1600" dirty="0" err="1">
                <a:solidFill>
                  <a:schemeClr val="tx1"/>
                </a:solidFill>
              </a:rPr>
              <a:t>forbidden</a:t>
            </a:r>
            <a:r>
              <a:rPr lang="hu-HU" sz="1600" dirty="0">
                <a:solidFill>
                  <a:schemeClr val="tx1"/>
                </a:solidFill>
              </a:rPr>
              <a:t>: </a:t>
            </a:r>
            <a:r>
              <a:rPr lang="hu-HU" sz="1600" i="1" dirty="0">
                <a:solidFill>
                  <a:schemeClr val="tx1"/>
                </a:solidFill>
              </a:rPr>
              <a:t>alelnök</a:t>
            </a:r>
            <a:endParaRPr lang="hu-HU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2000" dirty="0" err="1"/>
              <a:t>Terms</a:t>
            </a:r>
            <a:r>
              <a:rPr lang="hu-HU" sz="2000" dirty="0"/>
              <a:t> </a:t>
            </a:r>
            <a:r>
              <a:rPr lang="hu-HU" sz="2000" dirty="0" err="1"/>
              <a:t>that</a:t>
            </a:r>
            <a:r>
              <a:rPr lang="hu-HU" sz="2000" dirty="0"/>
              <a:t> </a:t>
            </a:r>
            <a:r>
              <a:rPr lang="hu-HU" sz="2000" dirty="0" err="1"/>
              <a:t>your</a:t>
            </a:r>
            <a:r>
              <a:rPr lang="hu-HU" sz="2000" dirty="0"/>
              <a:t> </a:t>
            </a:r>
            <a:r>
              <a:rPr lang="hu-HU" sz="2000" dirty="0" err="1"/>
              <a:t>Client</a:t>
            </a:r>
            <a:r>
              <a:rPr lang="hu-HU" sz="2000" dirty="0"/>
              <a:t> had </a:t>
            </a:r>
            <a:r>
              <a:rPr lang="hu-HU" sz="2000" dirty="0" err="1"/>
              <a:t>already</a:t>
            </a:r>
            <a:r>
              <a:rPr lang="hu-HU" sz="2000" dirty="0"/>
              <a:t> </a:t>
            </a:r>
            <a:r>
              <a:rPr lang="hu-HU" sz="2000" dirty="0" err="1"/>
              <a:t>corrected</a:t>
            </a:r>
            <a:endParaRPr lang="hu-HU" sz="20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30F66AB-1722-44EE-9F89-3819C8C3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231" y="173017"/>
            <a:ext cx="1800000" cy="1746000"/>
          </a:xfrm>
          <a:prstGeom prst="rect">
            <a:avLst/>
          </a:prstGeom>
          <a:noFill/>
        </p:spPr>
      </p:pic>
      <p:sp>
        <p:nvSpPr>
          <p:cNvPr id="7" name="Dátum helye 6">
            <a:extLst>
              <a:ext uri="{FF2B5EF4-FFF2-40B4-BE49-F238E27FC236}">
                <a16:creationId xmlns:a16="http://schemas.microsoft.com/office/drawing/2014/main" id="{B93E7F54-8923-4169-8167-76BD73DD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37DEBCD-1233-4977-B0F8-8AB9EB53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53047D1-5A4B-43FF-B8F2-4898A6F4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6596954-D831-4838-813D-C7B761C28AAE}"/>
              </a:ext>
            </a:extLst>
          </p:cNvPr>
          <p:cNvSpPr txBox="1"/>
          <p:nvPr/>
        </p:nvSpPr>
        <p:spPr>
          <a:xfrm>
            <a:off x="609600" y="5331387"/>
            <a:ext cx="11088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>
                <a:solidFill>
                  <a:srgbClr val="00B050"/>
                </a:solidFill>
              </a:rPr>
              <a:t>It</a:t>
            </a:r>
            <a:r>
              <a:rPr lang="hu-HU" sz="2400" b="1" dirty="0">
                <a:solidFill>
                  <a:srgbClr val="00B050"/>
                </a:solidFill>
              </a:rPr>
              <a:t> </a:t>
            </a:r>
            <a:r>
              <a:rPr lang="hu-HU" sz="2400" b="1" dirty="0" err="1">
                <a:solidFill>
                  <a:srgbClr val="00B050"/>
                </a:solidFill>
              </a:rPr>
              <a:t>helps</a:t>
            </a:r>
            <a:r>
              <a:rPr lang="hu-HU" sz="2400" b="1" dirty="0">
                <a:solidFill>
                  <a:srgbClr val="00B050"/>
                </a:solidFill>
              </a:rPr>
              <a:t> </a:t>
            </a:r>
            <a:r>
              <a:rPr lang="hu-HU" sz="2400" b="1" dirty="0" err="1">
                <a:solidFill>
                  <a:srgbClr val="00B050"/>
                </a:solidFill>
              </a:rPr>
              <a:t>both</a:t>
            </a:r>
            <a:r>
              <a:rPr lang="hu-HU" sz="2400" b="1" dirty="0">
                <a:solidFill>
                  <a:srgbClr val="00B050"/>
                </a:solidFill>
              </a:rPr>
              <a:t> </a:t>
            </a:r>
            <a:r>
              <a:rPr lang="hu-HU" sz="2400" b="1" i="1" u="sng" dirty="0" err="1">
                <a:solidFill>
                  <a:srgbClr val="00B050"/>
                </a:solidFill>
              </a:rPr>
              <a:t>new</a:t>
            </a:r>
            <a:r>
              <a:rPr lang="hu-HU" sz="2400" b="1" dirty="0">
                <a:solidFill>
                  <a:srgbClr val="00B050"/>
                </a:solidFill>
              </a:rPr>
              <a:t> </a:t>
            </a:r>
            <a:r>
              <a:rPr lang="hu-HU" sz="2400" b="1" dirty="0" err="1">
                <a:solidFill>
                  <a:srgbClr val="00B050"/>
                </a:solidFill>
              </a:rPr>
              <a:t>Translator’s</a:t>
            </a:r>
            <a:r>
              <a:rPr lang="hu-HU" sz="2400" b="1" dirty="0">
                <a:solidFill>
                  <a:srgbClr val="00B050"/>
                </a:solidFill>
              </a:rPr>
              <a:t> </a:t>
            </a:r>
            <a:r>
              <a:rPr lang="hu-HU" sz="2400" b="1" dirty="0" err="1">
                <a:solidFill>
                  <a:srgbClr val="00B050"/>
                </a:solidFill>
              </a:rPr>
              <a:t>work</a:t>
            </a:r>
            <a:r>
              <a:rPr lang="hu-HU" sz="2400" b="1" dirty="0">
                <a:solidFill>
                  <a:srgbClr val="00B050"/>
                </a:solidFill>
              </a:rPr>
              <a:t> (</a:t>
            </a:r>
            <a:r>
              <a:rPr lang="hu-HU" sz="2400" b="1" dirty="0" err="1">
                <a:solidFill>
                  <a:srgbClr val="00B050"/>
                </a:solidFill>
              </a:rPr>
              <a:t>if</a:t>
            </a:r>
            <a:r>
              <a:rPr lang="hu-HU" sz="2400" b="1" dirty="0">
                <a:solidFill>
                  <a:srgbClr val="00B050"/>
                </a:solidFill>
              </a:rPr>
              <a:t> </a:t>
            </a:r>
            <a:r>
              <a:rPr lang="hu-HU" sz="2400" b="1" dirty="0" err="1">
                <a:solidFill>
                  <a:srgbClr val="00B050"/>
                </a:solidFill>
              </a:rPr>
              <a:t>any</a:t>
            </a:r>
            <a:r>
              <a:rPr lang="hu-HU" sz="2400" b="1" dirty="0">
                <a:solidFill>
                  <a:srgbClr val="00B050"/>
                </a:solidFill>
              </a:rPr>
              <a:t>) and QA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b="1" dirty="0">
                <a:solidFill>
                  <a:srgbClr val="00B050"/>
                </a:solidFill>
              </a:rPr>
              <a:t>(</a:t>
            </a:r>
            <a:r>
              <a:rPr lang="hu-HU" sz="2400" b="1" dirty="0" err="1">
                <a:solidFill>
                  <a:srgbClr val="00B050"/>
                </a:solidFill>
              </a:rPr>
              <a:t>will</a:t>
            </a:r>
            <a:r>
              <a:rPr lang="hu-HU" sz="2400" b="1" dirty="0">
                <a:solidFill>
                  <a:srgbClr val="00B050"/>
                </a:solidFill>
              </a:rPr>
              <a:t> be </a:t>
            </a:r>
            <a:r>
              <a:rPr lang="hu-HU" sz="2400" b="1" dirty="0" err="1">
                <a:solidFill>
                  <a:srgbClr val="00B050"/>
                </a:solidFill>
              </a:rPr>
              <a:t>spotted</a:t>
            </a:r>
            <a:r>
              <a:rPr lang="hu-HU" sz="2400" b="1" dirty="0">
                <a:solidFill>
                  <a:srgbClr val="00B050"/>
                </a:solidFill>
              </a:rPr>
              <a:t>)</a:t>
            </a:r>
            <a:endParaRPr lang="hu-HU" sz="2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ED2A4BC-7488-42FF-A878-0D941717ED71}"/>
              </a:ext>
            </a:extLst>
          </p:cNvPr>
          <p:cNvSpPr txBox="1"/>
          <p:nvPr/>
        </p:nvSpPr>
        <p:spPr>
          <a:xfrm>
            <a:off x="380143" y="1143000"/>
            <a:ext cx="1000047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u-HU" i="1" dirty="0"/>
              <a:t>Has </a:t>
            </a:r>
            <a:r>
              <a:rPr lang="hu-HU" i="1" dirty="0" err="1"/>
              <a:t>your</a:t>
            </a:r>
            <a:r>
              <a:rPr lang="hu-HU" i="1" dirty="0"/>
              <a:t> </a:t>
            </a:r>
            <a:r>
              <a:rPr lang="hu-HU" i="1" dirty="0" err="1"/>
              <a:t>Client</a:t>
            </a:r>
            <a:r>
              <a:rPr lang="hu-HU" i="1" dirty="0"/>
              <a:t> </a:t>
            </a:r>
            <a:r>
              <a:rPr lang="hu-HU" i="1" dirty="0" err="1"/>
              <a:t>corrected</a:t>
            </a:r>
            <a:r>
              <a:rPr lang="hu-HU" i="1" dirty="0"/>
              <a:t> </a:t>
            </a:r>
            <a:r>
              <a:rPr lang="hu-HU" i="1" dirty="0" err="1"/>
              <a:t>one</a:t>
            </a:r>
            <a:r>
              <a:rPr lang="hu-HU" i="1" dirty="0"/>
              <a:t> of </a:t>
            </a:r>
            <a:r>
              <a:rPr lang="hu-HU" i="1" dirty="0" err="1"/>
              <a:t>your</a:t>
            </a:r>
            <a:r>
              <a:rPr lang="hu-HU" i="1" dirty="0"/>
              <a:t> </a:t>
            </a:r>
            <a:r>
              <a:rPr lang="hu-HU" i="1" dirty="0" err="1"/>
              <a:t>favourite</a:t>
            </a:r>
            <a:r>
              <a:rPr lang="hu-HU" i="1" dirty="0"/>
              <a:t> </a:t>
            </a:r>
            <a:r>
              <a:rPr lang="hu-HU" i="1" dirty="0" err="1"/>
              <a:t>terms</a:t>
            </a:r>
            <a:r>
              <a:rPr lang="hu-HU" i="1" dirty="0"/>
              <a:t> and </a:t>
            </a:r>
            <a:r>
              <a:rPr lang="hu-HU" i="1" dirty="0" err="1"/>
              <a:t>you</a:t>
            </a:r>
            <a:r>
              <a:rPr lang="hu-HU" i="1" dirty="0"/>
              <a:t> </a:t>
            </a:r>
            <a:r>
              <a:rPr lang="hu-HU" i="1" dirty="0" err="1"/>
              <a:t>want</a:t>
            </a:r>
            <a:r>
              <a:rPr lang="hu-HU" i="1" dirty="0"/>
              <a:t> 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avoid</a:t>
            </a:r>
            <a:r>
              <a:rPr lang="hu-HU" i="1" dirty="0"/>
              <a:t> </a:t>
            </a:r>
            <a:r>
              <a:rPr lang="hu-HU" i="1" dirty="0" err="1"/>
              <a:t>it</a:t>
            </a:r>
            <a:r>
              <a:rPr lang="hu-HU" i="1" dirty="0"/>
              <a:t> </a:t>
            </a:r>
            <a:r>
              <a:rPr lang="hu-HU" i="1" dirty="0" err="1"/>
              <a:t>to</a:t>
            </a:r>
            <a:r>
              <a:rPr lang="hu-HU" i="1" dirty="0"/>
              <a:t> be </a:t>
            </a:r>
            <a:r>
              <a:rPr lang="hu-HU" i="1" dirty="0" err="1"/>
              <a:t>used</a:t>
            </a:r>
            <a:r>
              <a:rPr lang="hu-HU" i="1" dirty="0"/>
              <a:t> again?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u-HU" i="1" dirty="0" err="1"/>
              <a:t>Or</a:t>
            </a:r>
            <a:r>
              <a:rPr lang="hu-HU" i="1" dirty="0"/>
              <a:t> </a:t>
            </a:r>
            <a:r>
              <a:rPr lang="hu-HU" i="1" dirty="0" err="1"/>
              <a:t>do</a:t>
            </a:r>
            <a:r>
              <a:rPr lang="hu-HU" i="1" dirty="0"/>
              <a:t> </a:t>
            </a:r>
            <a:r>
              <a:rPr lang="hu-HU" i="1" dirty="0" err="1"/>
              <a:t>you</a:t>
            </a:r>
            <a:r>
              <a:rPr lang="hu-HU" i="1" dirty="0"/>
              <a:t> </a:t>
            </a:r>
            <a:r>
              <a:rPr lang="hu-HU" i="1" dirty="0" err="1"/>
              <a:t>have</a:t>
            </a:r>
            <a:r>
              <a:rPr lang="hu-HU" i="1" dirty="0"/>
              <a:t> a </a:t>
            </a:r>
            <a:r>
              <a:rPr lang="hu-HU" i="1" dirty="0" err="1"/>
              <a:t>term</a:t>
            </a:r>
            <a:r>
              <a:rPr lang="hu-HU" i="1" dirty="0"/>
              <a:t> </a:t>
            </a:r>
            <a:r>
              <a:rPr lang="hu-HU" i="1" dirty="0" err="1"/>
              <a:t>that</a:t>
            </a:r>
            <a:r>
              <a:rPr lang="hu-HU" i="1" dirty="0"/>
              <a:t> </a:t>
            </a:r>
            <a:r>
              <a:rPr lang="hu-HU" i="1" dirty="0" err="1"/>
              <a:t>you</a:t>
            </a:r>
            <a:r>
              <a:rPr lang="hu-HU" i="1" dirty="0"/>
              <a:t> </a:t>
            </a:r>
            <a:r>
              <a:rPr lang="hu-HU" i="1" dirty="0" err="1"/>
              <a:t>think</a:t>
            </a:r>
            <a:r>
              <a:rPr lang="hu-HU" i="1" dirty="0"/>
              <a:t> is </a:t>
            </a:r>
            <a:r>
              <a:rPr lang="hu-HU" i="1" dirty="0" err="1"/>
              <a:t>not</a:t>
            </a:r>
            <a:r>
              <a:rPr lang="hu-HU" i="1" dirty="0"/>
              <a:t> </a:t>
            </a:r>
            <a:r>
              <a:rPr lang="hu-HU" i="1" dirty="0" err="1"/>
              <a:t>worth</a:t>
            </a:r>
            <a:r>
              <a:rPr lang="hu-HU" i="1" dirty="0"/>
              <a:t> </a:t>
            </a:r>
            <a:r>
              <a:rPr lang="hu-HU" i="1" dirty="0" err="1"/>
              <a:t>being</a:t>
            </a:r>
            <a:r>
              <a:rPr lang="hu-HU" i="1" dirty="0"/>
              <a:t> </a:t>
            </a:r>
            <a:r>
              <a:rPr lang="hu-HU" i="1" dirty="0" err="1"/>
              <a:t>listed</a:t>
            </a:r>
            <a:r>
              <a:rPr lang="hu-HU" i="1" dirty="0"/>
              <a:t> </a:t>
            </a:r>
            <a:r>
              <a:rPr lang="hu-HU" i="1" dirty="0" err="1"/>
              <a:t>as</a:t>
            </a:r>
            <a:r>
              <a:rPr lang="hu-HU" i="1" dirty="0"/>
              <a:t> </a:t>
            </a:r>
            <a:r>
              <a:rPr lang="hu-HU" i="1" dirty="0" err="1"/>
              <a:t>you</a:t>
            </a:r>
            <a:r>
              <a:rPr lang="hu-HU" i="1" dirty="0"/>
              <a:t> </a:t>
            </a:r>
            <a:r>
              <a:rPr lang="hu-HU" i="1" dirty="0" err="1"/>
              <a:t>would</a:t>
            </a:r>
            <a:r>
              <a:rPr lang="hu-HU" i="1" dirty="0"/>
              <a:t> </a:t>
            </a:r>
            <a:r>
              <a:rPr lang="hu-HU" i="1" dirty="0" err="1"/>
              <a:t>translate</a:t>
            </a:r>
            <a:r>
              <a:rPr lang="hu-HU" i="1" dirty="0"/>
              <a:t> </a:t>
            </a:r>
            <a:r>
              <a:rPr lang="hu-HU" i="1" dirty="0" err="1"/>
              <a:t>it</a:t>
            </a:r>
            <a:r>
              <a:rPr lang="hu-HU" i="1" dirty="0"/>
              <a:t> </a:t>
            </a:r>
            <a:r>
              <a:rPr lang="hu-HU" i="1" dirty="0" err="1"/>
              <a:t>automatically</a:t>
            </a:r>
            <a:r>
              <a:rPr lang="hu-HU" i="1" dirty="0"/>
              <a:t> </a:t>
            </a:r>
            <a:r>
              <a:rPr lang="hu-HU" i="1" dirty="0" err="1"/>
              <a:t>but</a:t>
            </a:r>
            <a:r>
              <a:rPr lang="hu-HU" i="1" dirty="0"/>
              <a:t> </a:t>
            </a:r>
            <a:r>
              <a:rPr lang="hu-HU" i="1" dirty="0" err="1"/>
              <a:t>your</a:t>
            </a:r>
            <a:r>
              <a:rPr lang="hu-HU" i="1" dirty="0"/>
              <a:t> </a:t>
            </a:r>
            <a:r>
              <a:rPr lang="hu-HU" i="1" dirty="0" err="1"/>
              <a:t>Client</a:t>
            </a:r>
            <a:r>
              <a:rPr lang="hu-HU" i="1" dirty="0"/>
              <a:t> </a:t>
            </a:r>
            <a:r>
              <a:rPr lang="hu-HU" i="1" dirty="0" err="1"/>
              <a:t>wants</a:t>
            </a:r>
            <a:r>
              <a:rPr lang="hu-HU" i="1" dirty="0"/>
              <a:t> 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have</a:t>
            </a:r>
            <a:r>
              <a:rPr lang="hu-HU" i="1" dirty="0"/>
              <a:t> a </a:t>
            </a:r>
            <a:r>
              <a:rPr lang="hu-HU" i="1" dirty="0" err="1"/>
              <a:t>different</a:t>
            </a:r>
            <a:r>
              <a:rPr lang="hu-HU" i="1" dirty="0"/>
              <a:t> </a:t>
            </a:r>
            <a:r>
              <a:rPr lang="hu-HU" i="1" dirty="0" err="1"/>
              <a:t>equivalent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that</a:t>
            </a:r>
            <a:r>
              <a:rPr lang="hu-HU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43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A33F59-2416-4663-8606-A97E242E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769475"/>
          </a:xfrm>
        </p:spPr>
        <p:txBody>
          <a:bodyPr wrap="square" anchor="ctr">
            <a:normAutofit/>
          </a:bodyPr>
          <a:lstStyle/>
          <a:p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E8B25D-839B-4727-8FD3-466A134286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8" y="1219200"/>
            <a:ext cx="11164586" cy="1460026"/>
          </a:xfrm>
        </p:spPr>
        <p:txBody>
          <a:bodyPr anchor="ctr"/>
          <a:lstStyle/>
          <a:p>
            <a:r>
              <a:rPr lang="en-US" sz="2000" dirty="0"/>
              <a:t>Clean your </a:t>
            </a:r>
            <a:r>
              <a:rPr lang="en-US" sz="2000" dirty="0" err="1"/>
              <a:t>termbase</a:t>
            </a:r>
            <a:r>
              <a:rPr lang="hu-HU" sz="2000" dirty="0"/>
              <a:t> </a:t>
            </a:r>
            <a:r>
              <a:rPr lang="hu-HU" sz="2000" dirty="0" err="1"/>
              <a:t>regularly</a:t>
            </a:r>
            <a:endParaRPr lang="hu-HU" sz="2000" dirty="0"/>
          </a:p>
          <a:p>
            <a:r>
              <a:rPr lang="en-US" sz="2000" dirty="0"/>
              <a:t>Fix spelling mistakes</a:t>
            </a:r>
            <a:r>
              <a:rPr lang="hu-HU" sz="2000" dirty="0"/>
              <a:t> of </a:t>
            </a:r>
            <a:r>
              <a:rPr lang="hu-HU" sz="2000" b="1" dirty="0" err="1"/>
              <a:t>target</a:t>
            </a:r>
            <a:r>
              <a:rPr lang="hu-HU" sz="2000" b="1" dirty="0"/>
              <a:t> </a:t>
            </a:r>
            <a:r>
              <a:rPr lang="hu-HU" sz="2000" b="1" dirty="0" err="1"/>
              <a:t>terms</a:t>
            </a:r>
            <a:r>
              <a:rPr lang="hu-HU" sz="2000" b="1" dirty="0"/>
              <a:t> </a:t>
            </a:r>
            <a:r>
              <a:rPr lang="hu-HU" sz="2000" b="1" dirty="0" err="1"/>
              <a:t>only</a:t>
            </a:r>
            <a:endParaRPr lang="hu-HU" sz="2000" b="1" dirty="0"/>
          </a:p>
          <a:p>
            <a:r>
              <a:rPr lang="hu-HU" sz="2000" b="1" dirty="0" err="1"/>
              <a:t>Paradoxically</a:t>
            </a:r>
            <a:r>
              <a:rPr lang="hu-HU" sz="2000" b="1" dirty="0"/>
              <a:t>: </a:t>
            </a:r>
            <a:r>
              <a:rPr lang="hu-HU" sz="2000" dirty="0" err="1"/>
              <a:t>source</a:t>
            </a:r>
            <a:r>
              <a:rPr lang="hu-HU" sz="2000" dirty="0"/>
              <a:t> </a:t>
            </a:r>
            <a:r>
              <a:rPr lang="hu-HU" sz="2000" dirty="0" err="1"/>
              <a:t>terms</a:t>
            </a:r>
            <a:r>
              <a:rPr lang="hu-HU" sz="2000" dirty="0"/>
              <a:t> </a:t>
            </a:r>
            <a:r>
              <a:rPr lang="hu-HU" sz="2000" dirty="0" err="1"/>
              <a:t>should</a:t>
            </a:r>
            <a:r>
              <a:rPr lang="hu-HU" sz="2000" dirty="0"/>
              <a:t> be entered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b="1" dirty="0" err="1"/>
              <a:t>grammar</a:t>
            </a:r>
            <a:r>
              <a:rPr lang="hu-HU" sz="2000" b="1" dirty="0"/>
              <a:t> </a:t>
            </a:r>
            <a:r>
              <a:rPr lang="hu-HU" sz="2000" b="1" dirty="0" err="1"/>
              <a:t>mistakes</a:t>
            </a:r>
            <a:r>
              <a:rPr lang="hu-HU" sz="2000" b="1" dirty="0"/>
              <a:t> </a:t>
            </a:r>
            <a:r>
              <a:rPr lang="hu-HU" sz="2000" b="1" dirty="0">
                <a:sym typeface="Wingdings" panose="05000000000000000000" pitchFamily="2" charset="2"/>
              </a:rPr>
              <a:t> </a:t>
            </a:r>
            <a:r>
              <a:rPr lang="hu-HU" sz="2000" dirty="0">
                <a:sym typeface="Wingdings" panose="05000000000000000000" pitchFamily="2" charset="2"/>
              </a:rPr>
              <a:t>(</a:t>
            </a:r>
            <a:r>
              <a:rPr lang="hu-HU" sz="2000" dirty="0" err="1">
                <a:sym typeface="Wingdings" panose="05000000000000000000" pitchFamily="2" charset="2"/>
              </a:rPr>
              <a:t>some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Clients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are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not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as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good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at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grammar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or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punctuation</a:t>
            </a:r>
            <a:r>
              <a:rPr lang="hu-HU" sz="2000" dirty="0">
                <a:sym typeface="Wingdings" panose="05000000000000000000" pitchFamily="2" charset="2"/>
              </a:rPr>
              <a:t>… </a:t>
            </a:r>
            <a:r>
              <a:rPr lang="hu-HU" sz="2000" b="1" dirty="0">
                <a:sym typeface="Wingdings" panose="05000000000000000000" pitchFamily="2" charset="2"/>
              </a:rPr>
              <a:t> NO TB HITS</a:t>
            </a:r>
            <a:endParaRPr lang="hu-HU" sz="2000" b="1" dirty="0"/>
          </a:p>
          <a:p>
            <a:r>
              <a:rPr lang="en-US" sz="2000" dirty="0"/>
              <a:t>Delete duplicates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F9120D5-1E46-4C94-81F3-50AE72DF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5AD4FC3-C732-43FC-B92B-15B02008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67E9C82-09BD-4C7E-AFE6-CD3F2CB0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EA6E17A-9105-4614-9815-55073F97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80" y="2900351"/>
            <a:ext cx="9115837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EF3FD0-53D0-4330-8EAE-79FAC4EB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4787"/>
            <a:ext cx="7722742" cy="457200"/>
          </a:xfrm>
        </p:spPr>
        <p:txBody>
          <a:bodyPr/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reviser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be…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5B1FEC2-1CBC-4DF3-BBF0-54F07894D64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599" y="1210491"/>
            <a:ext cx="10894424" cy="5056745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hu-HU" sz="2400" dirty="0"/>
              <a:t>(1) </a:t>
            </a:r>
            <a:r>
              <a:rPr lang="en-GB" sz="2400" dirty="0"/>
              <a:t>Always provide</a:t>
            </a:r>
            <a:r>
              <a:rPr lang="hu-HU" sz="2400" dirty="0"/>
              <a:t>:</a:t>
            </a:r>
          </a:p>
          <a:p>
            <a:pPr marL="893763" algn="just">
              <a:buFont typeface="Wingdings" panose="05000000000000000000" pitchFamily="2" charset="2"/>
              <a:buChar char="q"/>
            </a:pPr>
            <a:r>
              <a:rPr lang="hu-HU" sz="2400" dirty="0"/>
              <a:t>a “</a:t>
            </a:r>
            <a:r>
              <a:rPr lang="hu-HU" sz="2400" dirty="0" err="1"/>
              <a:t>box</a:t>
            </a:r>
            <a:r>
              <a:rPr lang="hu-HU" sz="2400" dirty="0"/>
              <a:t> of </a:t>
            </a:r>
            <a:r>
              <a:rPr lang="hu-HU" sz="2400" dirty="0" err="1"/>
              <a:t>chocolate</a:t>
            </a:r>
            <a:r>
              <a:rPr lang="hu-HU" sz="2400" dirty="0"/>
              <a:t>”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our</a:t>
            </a:r>
            <a:r>
              <a:rPr lang="hu-HU" sz="2400" dirty="0"/>
              <a:t> </a:t>
            </a:r>
            <a:r>
              <a:rPr lang="hu-HU" sz="2400" dirty="0" err="1"/>
              <a:t>translators</a:t>
            </a:r>
            <a:endParaRPr lang="hu-HU" sz="2400" dirty="0"/>
          </a:p>
          <a:p>
            <a:pPr marL="893763" algn="just">
              <a:buFont typeface="Wingdings" panose="05000000000000000000" pitchFamily="2" charset="2"/>
              <a:buChar char="q"/>
            </a:pPr>
            <a:r>
              <a:rPr lang="hu-HU" sz="2400" dirty="0"/>
              <a:t>a</a:t>
            </a:r>
            <a:r>
              <a:rPr lang="en-GB" sz="2400" dirty="0"/>
              <a:t> </a:t>
            </a:r>
            <a:r>
              <a:rPr lang="en-GB" sz="2400" b="1" dirty="0"/>
              <a:t>re</a:t>
            </a:r>
            <a:r>
              <a:rPr lang="hu-HU" sz="2400" b="1" dirty="0" err="1"/>
              <a:t>liable</a:t>
            </a:r>
            <a:r>
              <a:rPr lang="hu-HU" sz="2400" b="1" dirty="0"/>
              <a:t> </a:t>
            </a:r>
            <a:r>
              <a:rPr lang="hu-HU" sz="2400" b="1" dirty="0" err="1"/>
              <a:t>source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term</a:t>
            </a:r>
            <a:r>
              <a:rPr lang="hu-HU" sz="2400" dirty="0"/>
              <a:t> (IATE, EUR-LEX, </a:t>
            </a:r>
            <a:r>
              <a:rPr lang="hu-HU" sz="2400" dirty="0" err="1"/>
              <a:t>Celex</a:t>
            </a:r>
            <a:r>
              <a:rPr lang="hu-HU" sz="2400" dirty="0"/>
              <a:t> #, </a:t>
            </a:r>
            <a:r>
              <a:rPr lang="hu-HU" sz="2400" dirty="0" err="1"/>
              <a:t>Client’s</a:t>
            </a:r>
            <a:r>
              <a:rPr lang="hu-HU" sz="2400" dirty="0"/>
              <a:t> </a:t>
            </a:r>
            <a:r>
              <a:rPr lang="hu-HU" sz="2400" dirty="0" err="1"/>
              <a:t>webpage</a:t>
            </a:r>
            <a:r>
              <a:rPr lang="hu-HU" sz="2400" dirty="0"/>
              <a:t>, </a:t>
            </a:r>
            <a:r>
              <a:rPr lang="hu-HU" sz="2400" dirty="0" err="1"/>
              <a:t>Client</a:t>
            </a:r>
            <a:r>
              <a:rPr lang="hu-HU" sz="2400" dirty="0"/>
              <a:t> </a:t>
            </a:r>
            <a:r>
              <a:rPr lang="hu-HU" sz="2400" dirty="0" err="1"/>
              <a:t>feedback</a:t>
            </a:r>
            <a:r>
              <a:rPr lang="hu-HU" sz="2400" dirty="0"/>
              <a:t>, “</a:t>
            </a:r>
            <a:r>
              <a:rPr lang="hu-HU" sz="2400" dirty="0" err="1"/>
              <a:t>validated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Client</a:t>
            </a:r>
            <a:r>
              <a:rPr lang="hu-HU" sz="2400" dirty="0"/>
              <a:t>” etc.)</a:t>
            </a:r>
          </a:p>
          <a:p>
            <a:pPr marL="452438" indent="-452438" algn="just">
              <a:buNone/>
            </a:pPr>
            <a:r>
              <a:rPr lang="hu-HU" sz="2400" dirty="0"/>
              <a:t>(2) </a:t>
            </a:r>
            <a:r>
              <a:rPr lang="hu-HU" sz="2400" dirty="0" err="1"/>
              <a:t>Make</a:t>
            </a:r>
            <a:r>
              <a:rPr lang="hu-HU" sz="2400" dirty="0"/>
              <a:t> </a:t>
            </a:r>
            <a:r>
              <a:rPr lang="hu-HU" sz="2400" dirty="0" err="1"/>
              <a:t>sure</a:t>
            </a:r>
            <a:r>
              <a:rPr lang="hu-HU" sz="2400" dirty="0"/>
              <a:t> </a:t>
            </a:r>
            <a:r>
              <a:rPr lang="hu-HU" sz="2400" dirty="0" err="1"/>
              <a:t>there</a:t>
            </a:r>
            <a:r>
              <a:rPr lang="hu-HU" sz="2400" dirty="0"/>
              <a:t> is a </a:t>
            </a:r>
            <a:r>
              <a:rPr lang="hu-HU" sz="2400" b="1" dirty="0" err="1"/>
              <a:t>paradigmatic</a:t>
            </a:r>
            <a:r>
              <a:rPr lang="hu-HU" sz="2400" b="1" dirty="0"/>
              <a:t> shift</a:t>
            </a:r>
            <a:r>
              <a:rPr lang="hu-HU" sz="2400" dirty="0"/>
              <a:t> in </a:t>
            </a:r>
            <a:r>
              <a:rPr lang="hu-HU" sz="2400" dirty="0" err="1"/>
              <a:t>our</a:t>
            </a:r>
            <a:r>
              <a:rPr lang="hu-HU" sz="2400" dirty="0"/>
              <a:t> </a:t>
            </a:r>
            <a:r>
              <a:rPr lang="hu-HU" sz="2400" dirty="0" err="1"/>
              <a:t>Translator’s</a:t>
            </a:r>
            <a:r>
              <a:rPr lang="hu-HU" sz="2400" dirty="0"/>
              <a:t> mind </a:t>
            </a:r>
            <a:r>
              <a:rPr lang="hu-HU" sz="2400" dirty="0" err="1"/>
              <a:t>from</a:t>
            </a:r>
            <a:r>
              <a:rPr lang="hu-HU" sz="2400" dirty="0"/>
              <a:t> </a:t>
            </a:r>
            <a:r>
              <a:rPr lang="hu-HU" sz="2400" i="1" strike="sngStrike" dirty="0" err="1">
                <a:solidFill>
                  <a:srgbClr val="FF0000"/>
                </a:solidFill>
              </a:rPr>
              <a:t>looking</a:t>
            </a:r>
            <a:r>
              <a:rPr lang="hu-HU" sz="2400" i="1" strike="sngStrike" dirty="0">
                <a:solidFill>
                  <a:srgbClr val="FF0000"/>
                </a:solidFill>
              </a:rPr>
              <a:t> </a:t>
            </a:r>
            <a:r>
              <a:rPr lang="hu-HU" sz="2400" i="1" strike="sngStrike" dirty="0" err="1">
                <a:solidFill>
                  <a:srgbClr val="FF0000"/>
                </a:solidFill>
              </a:rPr>
              <a:t>up</a:t>
            </a:r>
            <a:r>
              <a:rPr lang="hu-HU" sz="2400" i="1" strike="sngStrike" dirty="0">
                <a:solidFill>
                  <a:srgbClr val="FF0000"/>
                </a:solidFill>
              </a:rPr>
              <a:t> in </a:t>
            </a:r>
            <a:r>
              <a:rPr lang="hu-HU" sz="2400" i="1" strike="sngStrike" dirty="0" err="1">
                <a:solidFill>
                  <a:srgbClr val="FF0000"/>
                </a:solidFill>
              </a:rPr>
              <a:t>dictionaries</a:t>
            </a:r>
            <a:r>
              <a:rPr lang="hu-HU" sz="2400" dirty="0"/>
              <a:t> </a:t>
            </a:r>
            <a:r>
              <a:rPr lang="hu-HU" sz="2400" dirty="0" err="1"/>
              <a:t>towards</a:t>
            </a:r>
            <a:r>
              <a:rPr lang="hu-HU" sz="2400" dirty="0"/>
              <a:t> </a:t>
            </a:r>
            <a:r>
              <a:rPr lang="hu-HU" sz="2400" i="1" dirty="0" err="1">
                <a:solidFill>
                  <a:srgbClr val="00B050"/>
                </a:solidFill>
              </a:rPr>
              <a:t>terminology-based</a:t>
            </a:r>
            <a:r>
              <a:rPr lang="hu-HU" sz="2400" i="1" dirty="0">
                <a:solidFill>
                  <a:srgbClr val="00B050"/>
                </a:solidFill>
              </a:rPr>
              <a:t> </a:t>
            </a:r>
            <a:r>
              <a:rPr lang="hu-HU" sz="2400" i="1" dirty="0" err="1">
                <a:solidFill>
                  <a:srgbClr val="00B050"/>
                </a:solidFill>
              </a:rPr>
              <a:t>approach</a:t>
            </a:r>
            <a:r>
              <a:rPr lang="hu-HU" sz="2400" i="1" dirty="0">
                <a:solidFill>
                  <a:srgbClr val="00B050"/>
                </a:solidFill>
              </a:rPr>
              <a:t> </a:t>
            </a:r>
            <a:r>
              <a:rPr lang="hu-HU" sz="2400" i="1" dirty="0"/>
              <a:t>BUT </a:t>
            </a:r>
            <a:r>
              <a:rPr lang="hu-HU" sz="2400" i="1" dirty="0">
                <a:solidFill>
                  <a:srgbClr val="00B050"/>
                </a:solidFill>
              </a:rPr>
              <a:t>in a </a:t>
            </a:r>
            <a:r>
              <a:rPr lang="hu-HU" sz="2400" i="1" dirty="0" err="1">
                <a:solidFill>
                  <a:srgbClr val="00B050"/>
                </a:solidFill>
              </a:rPr>
              <a:t>translation-oriented</a:t>
            </a:r>
            <a:r>
              <a:rPr lang="hu-HU" sz="2400" i="1" dirty="0">
                <a:solidFill>
                  <a:srgbClr val="00B050"/>
                </a:solidFill>
              </a:rPr>
              <a:t> </a:t>
            </a:r>
            <a:r>
              <a:rPr lang="hu-HU" sz="2400" i="1" dirty="0" err="1">
                <a:solidFill>
                  <a:srgbClr val="00B050"/>
                </a:solidFill>
              </a:rPr>
              <a:t>mindset</a:t>
            </a:r>
            <a:r>
              <a:rPr lang="hu-HU" sz="2400" i="1" dirty="0">
                <a:solidFill>
                  <a:srgbClr val="00B050"/>
                </a:solidFill>
              </a:rPr>
              <a:t> </a:t>
            </a:r>
            <a:r>
              <a:rPr lang="hu-HU" sz="2400" i="1" dirty="0"/>
              <a:t>(</a:t>
            </a:r>
            <a:r>
              <a:rPr lang="hu-HU" sz="2400" i="1" dirty="0" err="1"/>
              <a:t>see</a:t>
            </a:r>
            <a:r>
              <a:rPr lang="hu-HU" sz="2400" i="1" dirty="0"/>
              <a:t>: </a:t>
            </a:r>
            <a:r>
              <a:rPr lang="hu-H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BROADER APPROACH</a:t>
            </a:r>
            <a:r>
              <a:rPr lang="hu-HU" sz="2400" i="1" dirty="0"/>
              <a:t>)</a:t>
            </a:r>
            <a:r>
              <a:rPr lang="hu-HU" sz="2400" dirty="0"/>
              <a:t> (</a:t>
            </a:r>
            <a:r>
              <a:rPr lang="hu-HU" sz="2400" dirty="0" err="1"/>
              <a:t>definition</a:t>
            </a:r>
            <a:r>
              <a:rPr lang="hu-HU" sz="2400" dirty="0"/>
              <a:t>, </a:t>
            </a:r>
            <a:r>
              <a:rPr lang="hu-HU" sz="2400" dirty="0" err="1"/>
              <a:t>reliable</a:t>
            </a:r>
            <a:r>
              <a:rPr lang="hu-HU" sz="2400" dirty="0"/>
              <a:t> </a:t>
            </a:r>
            <a:r>
              <a:rPr lang="hu-HU" sz="2400" dirty="0" err="1"/>
              <a:t>source</a:t>
            </a:r>
            <a:r>
              <a:rPr lang="hu-HU" sz="2400" dirty="0"/>
              <a:t>, context, status etc.)</a:t>
            </a:r>
          </a:p>
          <a:p>
            <a:pPr marL="360363" indent="-360363" algn="just">
              <a:buNone/>
            </a:pPr>
            <a:r>
              <a:rPr lang="hu-HU" sz="2400" dirty="0"/>
              <a:t>(3) </a:t>
            </a:r>
            <a:r>
              <a:rPr lang="hu-HU" sz="2400" dirty="0" err="1"/>
              <a:t>Make</a:t>
            </a:r>
            <a:r>
              <a:rPr lang="hu-HU" sz="2400" dirty="0"/>
              <a:t> </a:t>
            </a:r>
            <a:r>
              <a:rPr lang="hu-HU" sz="2400" dirty="0" err="1"/>
              <a:t>them</a:t>
            </a:r>
            <a:r>
              <a:rPr lang="hu-HU" sz="2400" dirty="0"/>
              <a:t> </a:t>
            </a:r>
            <a:r>
              <a:rPr lang="hu-HU" sz="2400" dirty="0" err="1"/>
              <a:t>understand</a:t>
            </a:r>
            <a:r>
              <a:rPr lang="hu-HU" sz="2400" dirty="0"/>
              <a:t> </a:t>
            </a:r>
            <a:r>
              <a:rPr lang="hu-HU" sz="2400" dirty="0" err="1"/>
              <a:t>that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termbase</a:t>
            </a:r>
            <a:r>
              <a:rPr lang="hu-HU" sz="2400" dirty="0"/>
              <a:t> is </a:t>
            </a:r>
            <a:r>
              <a:rPr lang="hu-HU" sz="2400" b="1" u="sng" dirty="0"/>
              <a:t>NOT</a:t>
            </a:r>
            <a:r>
              <a:rPr lang="hu-HU" sz="2400" dirty="0"/>
              <a:t> a </a:t>
            </a:r>
            <a:r>
              <a:rPr lang="hu-HU" sz="2400" dirty="0" err="1"/>
              <a:t>dictionary</a:t>
            </a:r>
            <a:r>
              <a:rPr lang="hu-HU" sz="2400" dirty="0"/>
              <a:t> and </a:t>
            </a:r>
            <a:r>
              <a:rPr lang="hu-HU" sz="2400" dirty="0" err="1"/>
              <a:t>should</a:t>
            </a:r>
            <a:r>
              <a:rPr lang="hu-HU" sz="2400" dirty="0"/>
              <a:t> </a:t>
            </a:r>
            <a:r>
              <a:rPr lang="hu-HU" sz="2400" dirty="0" err="1"/>
              <a:t>not</a:t>
            </a:r>
            <a:r>
              <a:rPr lang="hu-HU" sz="2400" dirty="0"/>
              <a:t> be </a:t>
            </a:r>
            <a:r>
              <a:rPr lang="hu-HU" sz="2400" dirty="0" err="1"/>
              <a:t>used</a:t>
            </a:r>
            <a:r>
              <a:rPr lang="hu-HU" sz="2400" dirty="0"/>
              <a:t> </a:t>
            </a:r>
            <a:r>
              <a:rPr lang="hu-HU" sz="2400" dirty="0" err="1"/>
              <a:t>as</a:t>
            </a:r>
            <a:r>
              <a:rPr lang="hu-HU" sz="2400" dirty="0"/>
              <a:t> </a:t>
            </a:r>
            <a:r>
              <a:rPr lang="hu-HU" sz="2400" dirty="0" err="1"/>
              <a:t>such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3D9068B-B3FF-441C-9240-DA8831A0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5BEDC90-8511-4574-B59C-9321B4C0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C72788D-7F5D-43C6-964B-609BF344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96B9BA4-A4D3-49C0-9864-60D22720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740" y="136524"/>
            <a:ext cx="2160000" cy="17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A56C54-4D69-41A8-B86A-385E19F6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translator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18329E9-FD8C-443E-BE83-DC1EE508B7C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1409700"/>
            <a:ext cx="10815263" cy="4590408"/>
          </a:xfrm>
        </p:spPr>
        <p:txBody>
          <a:bodyPr anchor="ctr"/>
          <a:lstStyle/>
          <a:p>
            <a:pPr marL="457200" lvl="1" indent="-457200" algn="just">
              <a:spcAft>
                <a:spcPts val="500"/>
              </a:spcAft>
              <a:buFont typeface="+mj-lt"/>
              <a:buAutoNum type="arabicPeriod"/>
            </a:pPr>
            <a:r>
              <a:rPr lang="hu-HU" sz="2800" dirty="0" err="1">
                <a:solidFill>
                  <a:schemeClr val="tx1"/>
                </a:solidFill>
              </a:rPr>
              <a:t>Always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think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before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inserting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Definition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? </a:t>
            </a:r>
            <a:r>
              <a:rPr lang="hu-HU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Domain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? Context? – </a:t>
            </a:r>
            <a:r>
              <a:rPr lang="hu-HU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even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 DATE! – </a:t>
            </a:r>
            <a:r>
              <a:rPr lang="hu-HU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are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very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important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consider</a:t>
            </a:r>
            <a:endParaRPr lang="hu-HU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-457200" algn="just">
              <a:spcAft>
                <a:spcPts val="500"/>
              </a:spcAft>
              <a:buFont typeface="+mj-lt"/>
              <a:buAutoNum type="arabicPeriod"/>
            </a:pP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Watch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 out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for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polysemy</a:t>
            </a:r>
            <a:endParaRPr lang="hu-HU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079500" lvl="2" indent="-360363" algn="just">
              <a:spcAft>
                <a:spcPts val="500"/>
              </a:spcAft>
              <a:buNone/>
            </a:pPr>
            <a:r>
              <a:rPr lang="hu-HU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  <a:r>
              <a:rPr lang="hu-HU" sz="20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GB" sz="2000" i="1" dirty="0">
                <a:solidFill>
                  <a:schemeClr val="tx1"/>
                </a:solidFill>
              </a:rPr>
              <a:t>policy</a:t>
            </a:r>
            <a:r>
              <a:rPr lang="hu-HU" sz="2000" i="1" dirty="0">
                <a:solidFill>
                  <a:schemeClr val="tx1"/>
                </a:solidFill>
              </a:rPr>
              <a:t> (HU)</a:t>
            </a:r>
            <a:r>
              <a:rPr lang="hu-HU" sz="2000" dirty="0">
                <a:solidFill>
                  <a:schemeClr val="tx1"/>
                </a:solidFill>
              </a:rPr>
              <a:t>:</a:t>
            </a:r>
          </a:p>
          <a:p>
            <a:pPr marL="985838" lvl="2" indent="-266700" algn="just">
              <a:spcAft>
                <a:spcPts val="500"/>
              </a:spcAft>
              <a:buFont typeface="+mj-lt"/>
              <a:buAutoNum type="arabicPeriod"/>
            </a:pPr>
            <a:r>
              <a:rPr lang="hu-HU" sz="1600" dirty="0">
                <a:solidFill>
                  <a:schemeClr val="tx1"/>
                </a:solidFill>
              </a:rPr>
              <a:t>p</a:t>
            </a:r>
            <a:r>
              <a:rPr lang="en-GB" sz="1600" dirty="0" err="1">
                <a:solidFill>
                  <a:schemeClr val="tx1"/>
                </a:solidFill>
              </a:rPr>
              <a:t>olitika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hu-HU" sz="1600" dirty="0" err="1">
                <a:solidFill>
                  <a:schemeClr val="tx1"/>
                </a:solidFill>
              </a:rPr>
              <a:t>politics</a:t>
            </a:r>
            <a:r>
              <a:rPr lang="hu-HU" sz="1600" dirty="0">
                <a:solidFill>
                  <a:schemeClr val="tx1"/>
                </a:solidFill>
              </a:rPr>
              <a:t>)</a:t>
            </a:r>
          </a:p>
          <a:p>
            <a:pPr marL="985838" lvl="2" indent="-266700" algn="just">
              <a:spcAft>
                <a:spcPts val="500"/>
              </a:spcAft>
              <a:buFont typeface="+mj-lt"/>
              <a:buAutoNum type="arabicPeriod"/>
            </a:pPr>
            <a:r>
              <a:rPr lang="hu-HU" sz="1600" dirty="0">
                <a:solidFill>
                  <a:schemeClr val="tx1"/>
                </a:solidFill>
              </a:rPr>
              <a:t>szakpolitika (EU)</a:t>
            </a:r>
          </a:p>
          <a:p>
            <a:pPr marL="985838" lvl="2" indent="-266700" algn="just">
              <a:spcAft>
                <a:spcPts val="500"/>
              </a:spcAft>
              <a:buFont typeface="+mj-lt"/>
              <a:buAutoNum type="arabicPeriod"/>
            </a:pPr>
            <a:r>
              <a:rPr lang="hu-HU" sz="1600" dirty="0">
                <a:solidFill>
                  <a:schemeClr val="tx1"/>
                </a:solidFill>
              </a:rPr>
              <a:t>k</a:t>
            </a:r>
            <a:r>
              <a:rPr lang="en-GB" sz="1600" dirty="0" err="1">
                <a:solidFill>
                  <a:schemeClr val="tx1"/>
                </a:solidFill>
              </a:rPr>
              <a:t>ötvény</a:t>
            </a:r>
            <a:r>
              <a:rPr lang="hu-HU" sz="1600" dirty="0">
                <a:solidFill>
                  <a:schemeClr val="tx1"/>
                </a:solidFill>
              </a:rPr>
              <a:t> (</a:t>
            </a:r>
            <a:r>
              <a:rPr lang="hu-HU" sz="1600" dirty="0" err="1">
                <a:solidFill>
                  <a:schemeClr val="tx1"/>
                </a:solidFill>
              </a:rPr>
              <a:t>insurance</a:t>
            </a:r>
            <a:r>
              <a:rPr lang="hu-HU" sz="1600" dirty="0">
                <a:solidFill>
                  <a:schemeClr val="tx1"/>
                </a:solidFill>
              </a:rPr>
              <a:t>)</a:t>
            </a:r>
          </a:p>
          <a:p>
            <a:pPr marL="985838" lvl="2" indent="-266700" algn="just">
              <a:spcAft>
                <a:spcPts val="500"/>
              </a:spcAft>
              <a:buFont typeface="+mj-lt"/>
              <a:buAutoNum type="arabicPeriod"/>
            </a:pPr>
            <a:r>
              <a:rPr lang="hu-HU" sz="1600" dirty="0">
                <a:solidFill>
                  <a:schemeClr val="tx1"/>
                </a:solidFill>
              </a:rPr>
              <a:t>s</a:t>
            </a:r>
            <a:r>
              <a:rPr lang="en-GB" sz="1600" dirty="0" err="1">
                <a:solidFill>
                  <a:schemeClr val="tx1"/>
                </a:solidFill>
              </a:rPr>
              <a:t>zabályza</a:t>
            </a:r>
            <a:r>
              <a:rPr lang="hu-HU" sz="1600" dirty="0">
                <a:solidFill>
                  <a:schemeClr val="tx1"/>
                </a:solidFill>
              </a:rPr>
              <a:t>t, eljárás (</a:t>
            </a:r>
            <a:r>
              <a:rPr lang="hu-HU" sz="1600" dirty="0" err="1">
                <a:solidFill>
                  <a:schemeClr val="tx1"/>
                </a:solidFill>
              </a:rPr>
              <a:t>corporate</a:t>
            </a:r>
            <a:r>
              <a:rPr lang="hu-HU" sz="1600" dirty="0">
                <a:solidFill>
                  <a:schemeClr val="tx1"/>
                </a:solidFill>
              </a:rPr>
              <a:t> </a:t>
            </a:r>
            <a:r>
              <a:rPr lang="hu-HU" sz="1600" dirty="0" err="1">
                <a:solidFill>
                  <a:schemeClr val="tx1"/>
                </a:solidFill>
              </a:rPr>
              <a:t>lingo</a:t>
            </a:r>
            <a:r>
              <a:rPr lang="hu-HU" sz="1600" dirty="0">
                <a:solidFill>
                  <a:schemeClr val="tx1"/>
                </a:solidFill>
              </a:rPr>
              <a:t>)</a:t>
            </a:r>
            <a:endParaRPr lang="hu-HU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-457200" algn="just">
              <a:spcAft>
                <a:spcPts val="500"/>
              </a:spcAft>
              <a:buFont typeface="+mj-lt"/>
              <a:buAutoNum type="arabicPeriod"/>
            </a:pP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Focus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on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 text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cohesion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 +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avoid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 </a:t>
            </a:r>
            <a:r>
              <a:rPr 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sym typeface="Wingdings" panose="05000000000000000000" pitchFamily="2" charset="2"/>
              </a:rPr>
              <a:t>synonyms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ACA84F-89B1-4D8B-8FD6-EA726C28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FA19CB2-5557-4056-A564-2357D39B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2B37596-634C-431B-9748-BE752225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F67085B-8276-4070-8EED-989CE801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440" y="2754946"/>
            <a:ext cx="3888000" cy="23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E7AAC-C52C-4F66-8DAA-82873C6E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b="1" i="1" dirty="0"/>
              <a:t>THANK YOU FOR YOUR ATTENTION</a:t>
            </a:r>
            <a:endParaRPr lang="de-DE" b="1" i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823825-C452-4359-AFCA-4C2F8027A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766354"/>
          </a:xfrm>
        </p:spPr>
        <p:txBody>
          <a:bodyPr anchor="ctr"/>
          <a:lstStyle/>
          <a:p>
            <a:r>
              <a:rPr lang="hu-HU" sz="3200" dirty="0"/>
              <a:t>polacska.edina@offi.hu</a:t>
            </a:r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31E19B-2384-47CB-A167-59AD8461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9C1934-45B0-4EB8-BF74-BADFB574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CE8F80-1A61-46E2-96F7-F11C53A0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31A3-6FB6-4ABC-B3AF-3F3BE118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2849033" cy="711926"/>
          </a:xfrm>
        </p:spPr>
        <p:txBody>
          <a:bodyPr wrap="square" anchor="ctr">
            <a:normAutofit/>
          </a:bodyPr>
          <a:lstStyle/>
          <a:p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D3B12C-E0FC-4FA3-866B-C8E10876B1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219201"/>
            <a:ext cx="7586987" cy="3813550"/>
          </a:xfrm>
        </p:spPr>
        <p:txBody>
          <a:bodyPr wrap="square" anchor="ctr">
            <a:normAutofit/>
          </a:bodyPr>
          <a:lstStyle/>
          <a:p>
            <a:pPr marL="444500" indent="-4445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hu-HU" sz="2800" dirty="0" err="1"/>
              <a:t>Many</a:t>
            </a:r>
            <a:r>
              <a:rPr lang="hu-HU" sz="2800" dirty="0"/>
              <a:t> y</a:t>
            </a:r>
            <a:r>
              <a:rPr lang="en-GB" sz="2800" dirty="0"/>
              <a:t>ears of “</a:t>
            </a:r>
            <a:r>
              <a:rPr lang="hu-HU" sz="2800" dirty="0"/>
              <a:t>o</a:t>
            </a:r>
            <a:r>
              <a:rPr lang="en-GB" sz="2800" dirty="0"/>
              <a:t>n-</a:t>
            </a:r>
            <a:r>
              <a:rPr lang="hu-HU" sz="2800" dirty="0"/>
              <a:t>s</a:t>
            </a:r>
            <a:r>
              <a:rPr lang="en-GB" sz="2800" dirty="0" err="1"/>
              <a:t>ite</a:t>
            </a:r>
            <a:r>
              <a:rPr lang="en-GB" sz="2800" dirty="0"/>
              <a:t>” </a:t>
            </a:r>
            <a:r>
              <a:rPr lang="hu-HU" sz="2800" dirty="0"/>
              <a:t>e</a:t>
            </a:r>
            <a:r>
              <a:rPr lang="en-GB" sz="2800" dirty="0" err="1"/>
              <a:t>xperience</a:t>
            </a:r>
            <a:r>
              <a:rPr lang="en-GB" sz="2800" dirty="0"/>
              <a:t> in the </a:t>
            </a:r>
            <a:r>
              <a:rPr lang="hu-HU" sz="2800" dirty="0"/>
              <a:t>l</a:t>
            </a:r>
            <a:r>
              <a:rPr lang="en-GB" sz="2800" dirty="0" err="1"/>
              <a:t>anguage</a:t>
            </a:r>
            <a:r>
              <a:rPr lang="en-GB" sz="2800" dirty="0"/>
              <a:t> </a:t>
            </a:r>
            <a:r>
              <a:rPr lang="hu-HU" sz="2800" dirty="0"/>
              <a:t>i</a:t>
            </a:r>
            <a:r>
              <a:rPr lang="en-GB" sz="2800" dirty="0" err="1"/>
              <a:t>ndustry</a:t>
            </a:r>
            <a:r>
              <a:rPr lang="en-GB" sz="2800" dirty="0"/>
              <a:t> </a:t>
            </a:r>
            <a:r>
              <a:rPr lang="hu-HU" sz="2800" dirty="0"/>
              <a:t>m</a:t>
            </a:r>
            <a:r>
              <a:rPr lang="en-GB" sz="2800" dirty="0" err="1"/>
              <a:t>ainly</a:t>
            </a:r>
            <a:r>
              <a:rPr lang="en-GB" sz="2800" dirty="0"/>
              <a:t> as </a:t>
            </a:r>
            <a:r>
              <a:rPr lang="hu-HU" sz="2800" dirty="0"/>
              <a:t>r</a:t>
            </a:r>
            <a:r>
              <a:rPr lang="en-GB" sz="2800" dirty="0" err="1"/>
              <a:t>evi</a:t>
            </a:r>
            <a:r>
              <a:rPr lang="hu-HU" sz="2800" dirty="0"/>
              <a:t>ser</a:t>
            </a:r>
            <a:endParaRPr lang="en-GB" sz="2800" dirty="0"/>
          </a:p>
          <a:p>
            <a:pPr marL="444500" indent="-4445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Passionate </a:t>
            </a:r>
            <a:r>
              <a:rPr lang="hu-HU" sz="2800" dirty="0"/>
              <a:t>b</a:t>
            </a:r>
            <a:r>
              <a:rPr lang="en-GB" sz="2800" dirty="0" err="1"/>
              <a:t>ut</a:t>
            </a:r>
            <a:r>
              <a:rPr lang="en-GB" sz="2800" dirty="0"/>
              <a:t> </a:t>
            </a:r>
            <a:r>
              <a:rPr lang="hu-HU" sz="2800" dirty="0"/>
              <a:t>a</a:t>
            </a:r>
            <a:r>
              <a:rPr lang="en-GB" sz="2800" dirty="0" err="1"/>
              <a:t>mateur</a:t>
            </a:r>
            <a:r>
              <a:rPr lang="en-GB" sz="2800" dirty="0"/>
              <a:t> </a:t>
            </a:r>
            <a:r>
              <a:rPr lang="hu-HU" sz="2800" dirty="0"/>
              <a:t>(!) t</a:t>
            </a:r>
            <a:r>
              <a:rPr lang="en-GB" sz="2800" dirty="0" err="1"/>
              <a:t>erminologist</a:t>
            </a:r>
            <a:r>
              <a:rPr lang="en-GB" sz="2800" dirty="0"/>
              <a:t>—with no institutional or theoretical background</a:t>
            </a:r>
          </a:p>
          <a:p>
            <a:pPr marL="444500" indent="-4445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Years in </a:t>
            </a:r>
            <a:r>
              <a:rPr lang="hu-HU" sz="2800" dirty="0"/>
              <a:t>m</a:t>
            </a:r>
            <a:r>
              <a:rPr lang="en-GB" sz="2800" dirty="0"/>
              <a:t>any </a:t>
            </a:r>
            <a:r>
              <a:rPr lang="hu-HU" sz="2800" dirty="0"/>
              <a:t>d</a:t>
            </a:r>
            <a:r>
              <a:rPr lang="en-GB" sz="2800" dirty="0" err="1"/>
              <a:t>ifferent</a:t>
            </a:r>
            <a:r>
              <a:rPr lang="en-GB" sz="2800" dirty="0"/>
              <a:t> </a:t>
            </a:r>
            <a:r>
              <a:rPr lang="hu-HU" sz="2800" dirty="0"/>
              <a:t>s</a:t>
            </a:r>
            <a:r>
              <a:rPr lang="en-GB" sz="2800" dirty="0" err="1"/>
              <a:t>ettings</a:t>
            </a:r>
            <a:r>
              <a:rPr lang="hu-HU" sz="2800" dirty="0"/>
              <a:t>, e</a:t>
            </a:r>
            <a:r>
              <a:rPr lang="en-GB" sz="2800" dirty="0"/>
              <a:t>ach of </a:t>
            </a:r>
            <a:r>
              <a:rPr lang="hu-HU" sz="2800" dirty="0"/>
              <a:t>t</a:t>
            </a:r>
            <a:r>
              <a:rPr lang="en-GB" sz="2800" dirty="0"/>
              <a:t>hem </a:t>
            </a:r>
            <a:r>
              <a:rPr lang="hu-HU" sz="2800" dirty="0"/>
              <a:t>w</a:t>
            </a:r>
            <a:r>
              <a:rPr lang="en-GB" sz="2800" dirty="0" err="1"/>
              <a:t>ith</a:t>
            </a:r>
            <a:r>
              <a:rPr lang="en-GB" sz="2800" dirty="0"/>
              <a:t> </a:t>
            </a:r>
            <a:r>
              <a:rPr lang="hu-HU" sz="2800" dirty="0"/>
              <a:t>a</a:t>
            </a:r>
            <a:r>
              <a:rPr lang="en-GB" sz="2800" dirty="0"/>
              <a:t> </a:t>
            </a:r>
            <a:r>
              <a:rPr lang="hu-HU" sz="2800" dirty="0"/>
              <a:t>d</a:t>
            </a:r>
            <a:r>
              <a:rPr lang="en-GB" sz="2800" dirty="0" err="1"/>
              <a:t>ifferent</a:t>
            </a:r>
            <a:r>
              <a:rPr lang="en-GB" sz="2800" dirty="0"/>
              <a:t> </a:t>
            </a:r>
            <a:r>
              <a:rPr lang="hu-HU" sz="2800" dirty="0"/>
              <a:t>a</a:t>
            </a:r>
            <a:r>
              <a:rPr lang="en-GB" sz="2800" dirty="0" err="1"/>
              <a:t>pproach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TM</a:t>
            </a:r>
            <a:endParaRPr lang="en-GB" sz="2800" dirty="0"/>
          </a:p>
          <a:p>
            <a:pPr marL="444500" indent="-4445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Five </a:t>
            </a:r>
            <a:r>
              <a:rPr lang="hu-HU" sz="2800" dirty="0"/>
              <a:t>l</a:t>
            </a:r>
            <a:r>
              <a:rPr lang="en-GB" sz="2800" dirty="0" err="1"/>
              <a:t>ayers</a:t>
            </a:r>
            <a:r>
              <a:rPr lang="en-GB" sz="2800" dirty="0"/>
              <a:t>, </a:t>
            </a:r>
            <a:r>
              <a:rPr lang="hu-HU" sz="2800" dirty="0"/>
              <a:t>f</a:t>
            </a:r>
            <a:r>
              <a:rPr lang="en-GB" sz="2800" dirty="0" err="1"/>
              <a:t>ive</a:t>
            </a:r>
            <a:r>
              <a:rPr lang="en-GB" sz="2800" dirty="0"/>
              <a:t> </a:t>
            </a:r>
            <a:r>
              <a:rPr lang="hu-HU" sz="2800" dirty="0"/>
              <a:t>a</a:t>
            </a:r>
            <a:r>
              <a:rPr lang="en-GB" sz="2800" dirty="0" err="1"/>
              <a:t>pproaches</a:t>
            </a:r>
            <a:r>
              <a:rPr lang="en-GB" sz="2800" dirty="0"/>
              <a:t>, </a:t>
            </a:r>
            <a:r>
              <a:rPr lang="hu-HU" sz="2800" dirty="0"/>
              <a:t>t</a:t>
            </a:r>
            <a:r>
              <a:rPr lang="en-GB" sz="2800" dirty="0" err="1"/>
              <a:t>hrough</a:t>
            </a:r>
            <a:r>
              <a:rPr lang="en-GB" sz="2800" dirty="0"/>
              <a:t> </a:t>
            </a:r>
            <a:r>
              <a:rPr lang="hu-HU" sz="2800" dirty="0"/>
              <a:t>f</a:t>
            </a:r>
            <a:r>
              <a:rPr lang="en-GB" sz="2800" dirty="0" err="1"/>
              <a:t>ive</a:t>
            </a:r>
            <a:r>
              <a:rPr lang="en-GB" sz="2800" dirty="0"/>
              <a:t> </a:t>
            </a:r>
            <a:r>
              <a:rPr lang="hu-HU" sz="2800" dirty="0"/>
              <a:t>l</a:t>
            </a:r>
            <a:r>
              <a:rPr lang="en-GB" sz="2800" dirty="0" err="1"/>
              <a:t>enses</a:t>
            </a:r>
            <a:endParaRPr lang="hu-HU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5668A-6A82-4695-B2C3-D0D09FC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CB7C4-15BC-428D-859B-A5347AD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43D45-D07A-4DA3-9A5C-3BEE3040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8BC8929-7044-47A5-8DEE-CD3F6862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586" y="1722074"/>
            <a:ext cx="3600000" cy="2395950"/>
          </a:xfrm>
          <a:prstGeom prst="round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B649358-A90E-4431-B163-AA5892642A62}"/>
              </a:ext>
            </a:extLst>
          </p:cNvPr>
          <p:cNvSpPr txBox="1"/>
          <p:nvPr/>
        </p:nvSpPr>
        <p:spPr>
          <a:xfrm>
            <a:off x="535620" y="5274931"/>
            <a:ext cx="11046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My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aim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is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share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reviser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his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her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translator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do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—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hand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—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make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their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Clients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smile</a:t>
            </a:r>
            <a:r>
              <a:rPr lang="hu-H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 and happy</a:t>
            </a:r>
            <a:endParaRPr lang="hu-H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31A3-6FB6-4ABC-B3AF-3F3BE118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45" y="314414"/>
            <a:ext cx="10911841" cy="668383"/>
          </a:xfrm>
        </p:spPr>
        <p:txBody>
          <a:bodyPr wrap="square" anchor="ctr">
            <a:no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Management – Through Different Lenses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D3B12C-E0FC-4FA3-866B-C8E10876B1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2845" y="1123406"/>
            <a:ext cx="8280524" cy="5320937"/>
          </a:xfrm>
        </p:spPr>
        <p:txBody>
          <a:bodyPr wrap="square" anchor="ctr">
            <a:noAutofit/>
          </a:bodyPr>
          <a:lstStyle/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</a:t>
            </a:r>
            <a:r>
              <a:rPr lang="en-GB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manufacturing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1500" dirty="0">
              <a:sym typeface="Wingdings" panose="05000000000000000000" pitchFamily="2" charset="2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hu-HU" sz="1500" dirty="0">
                <a:sym typeface="Wingdings" panose="05000000000000000000" pitchFamily="2" charset="2"/>
              </a:rPr>
              <a:t>T</a:t>
            </a:r>
            <a:r>
              <a:rPr lang="en-GB" sz="1500" dirty="0" err="1">
                <a:sym typeface="Wingdings" panose="05000000000000000000" pitchFamily="2" charset="2"/>
              </a:rPr>
              <a:t>echnical</a:t>
            </a:r>
            <a:r>
              <a:rPr lang="en-GB" sz="1500" dirty="0">
                <a:sym typeface="Wingdings" panose="05000000000000000000" pitchFamily="2" charset="2"/>
              </a:rPr>
              <a:t> specifications </a:t>
            </a:r>
            <a:r>
              <a:rPr lang="hu-HU" sz="1500" dirty="0">
                <a:sym typeface="Wingdings" panose="05000000000000000000" pitchFamily="2" charset="2"/>
              </a:rPr>
              <a:t>/ </a:t>
            </a:r>
            <a:r>
              <a:rPr lang="hu-HU" sz="1500" dirty="0" err="1">
                <a:sym typeface="Wingdings" panose="05000000000000000000" pitchFamily="2" charset="2"/>
              </a:rPr>
              <a:t>User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hu-HU" sz="1500" dirty="0" err="1">
                <a:sym typeface="Wingdings" panose="05000000000000000000" pitchFamily="2" charset="2"/>
              </a:rPr>
              <a:t>manuals</a:t>
            </a:r>
            <a:r>
              <a:rPr lang="hu-HU" sz="1500" dirty="0">
                <a:sym typeface="Wingdings" panose="05000000000000000000" pitchFamily="2" charset="2"/>
              </a:rPr>
              <a:t> of </a:t>
            </a:r>
            <a:r>
              <a:rPr lang="hu-HU" sz="1500" dirty="0" err="1">
                <a:sym typeface="Wingdings" panose="05000000000000000000" pitchFamily="2" charset="2"/>
              </a:rPr>
              <a:t>the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hu-HU" sz="1500" dirty="0" err="1">
                <a:sym typeface="Wingdings" panose="05000000000000000000" pitchFamily="2" charset="2"/>
              </a:rPr>
              <a:t>buses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en-GB" sz="1500" dirty="0">
                <a:sym typeface="Wingdings" panose="05000000000000000000" pitchFamily="2" charset="2"/>
              </a:rPr>
              <a:t>in French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hu-HU" sz="1500" dirty="0" err="1">
                <a:sym typeface="Wingdings" panose="05000000000000000000" pitchFamily="2" charset="2"/>
              </a:rPr>
              <a:t>Travelled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hu-HU" sz="1500" dirty="0" err="1">
                <a:sym typeface="Wingdings" panose="05000000000000000000" pitchFamily="2" charset="2"/>
              </a:rPr>
              <a:t>onsite</a:t>
            </a:r>
            <a:r>
              <a:rPr lang="hu-HU" sz="1500" dirty="0">
                <a:sym typeface="Wingdings" panose="05000000000000000000" pitchFamily="2" charset="2"/>
              </a:rPr>
              <a:t> (</a:t>
            </a:r>
            <a:r>
              <a:rPr lang="hu-HU" sz="1500" dirty="0" err="1">
                <a:sym typeface="Wingdings" panose="05000000000000000000" pitchFamily="2" charset="2"/>
              </a:rPr>
              <a:t>plant</a:t>
            </a:r>
            <a:r>
              <a:rPr lang="hu-HU" sz="1500" dirty="0">
                <a:sym typeface="Wingdings" panose="05000000000000000000" pitchFamily="2" charset="2"/>
              </a:rPr>
              <a:t> &amp; a</a:t>
            </a:r>
            <a:r>
              <a:rPr lang="en-GB" sz="1500" dirty="0" err="1">
                <a:sym typeface="Wingdings" panose="05000000000000000000" pitchFamily="2" charset="2"/>
              </a:rPr>
              <a:t>ssembly</a:t>
            </a:r>
            <a:r>
              <a:rPr lang="en-GB" sz="1500" dirty="0">
                <a:sym typeface="Wingdings" panose="05000000000000000000" pitchFamily="2" charset="2"/>
              </a:rPr>
              <a:t> </a:t>
            </a:r>
            <a:r>
              <a:rPr lang="hu-HU" sz="1500" dirty="0">
                <a:sym typeface="Wingdings" panose="05000000000000000000" pitchFamily="2" charset="2"/>
              </a:rPr>
              <a:t>l</a:t>
            </a:r>
            <a:r>
              <a:rPr lang="en-GB" sz="1500" dirty="0" err="1">
                <a:sym typeface="Wingdings" panose="05000000000000000000" pitchFamily="2" charset="2"/>
              </a:rPr>
              <a:t>ine</a:t>
            </a:r>
            <a:r>
              <a:rPr lang="hu-HU" sz="1500" dirty="0"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hu-HU" sz="1500" dirty="0">
                <a:sym typeface="Wingdings" panose="05000000000000000000" pitchFamily="2" charset="2"/>
              </a:rPr>
              <a:t>I</a:t>
            </a:r>
            <a:r>
              <a:rPr lang="en-GB" sz="1500" dirty="0" err="1">
                <a:sym typeface="Wingdings" panose="05000000000000000000" pitchFamily="2" charset="2"/>
              </a:rPr>
              <a:t>nterviewed</a:t>
            </a:r>
            <a:r>
              <a:rPr lang="en-GB" sz="1500" dirty="0">
                <a:sym typeface="Wingdings" panose="05000000000000000000" pitchFamily="2" charset="2"/>
              </a:rPr>
              <a:t> workers </a:t>
            </a:r>
            <a:r>
              <a:rPr lang="hu-HU" sz="1500" dirty="0">
                <a:sym typeface="Wingdings" panose="05000000000000000000" pitchFamily="2" charset="2"/>
              </a:rPr>
              <a:t>“</a:t>
            </a:r>
            <a:r>
              <a:rPr lang="en-GB" sz="1500" dirty="0">
                <a:sym typeface="Wingdings" panose="05000000000000000000" pitchFamily="2" charset="2"/>
              </a:rPr>
              <a:t>How do you call </a:t>
            </a:r>
            <a:r>
              <a:rPr lang="hu-HU" sz="1500" dirty="0">
                <a:sym typeface="Wingdings" panose="05000000000000000000" pitchFamily="2" charset="2"/>
              </a:rPr>
              <a:t>in </a:t>
            </a:r>
            <a:r>
              <a:rPr lang="hu-HU" sz="1500" dirty="0" err="1">
                <a:sym typeface="Wingdings" panose="05000000000000000000" pitchFamily="2" charset="2"/>
              </a:rPr>
              <a:t>Hungarian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en-GB" sz="1500" dirty="0">
                <a:sym typeface="Wingdings" panose="05000000000000000000" pitchFamily="2" charset="2"/>
              </a:rPr>
              <a:t>this </a:t>
            </a:r>
            <a:r>
              <a:rPr lang="hu-HU" sz="1500" dirty="0" err="1">
                <a:sym typeface="Wingdings" panose="05000000000000000000" pitchFamily="2" charset="2"/>
              </a:rPr>
              <a:t>valve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en-GB" sz="1500" dirty="0">
                <a:sym typeface="Wingdings" panose="05000000000000000000" pitchFamily="2" charset="2"/>
              </a:rPr>
              <a:t>or that screw?”</a:t>
            </a:r>
            <a:endParaRPr lang="hu-HU" sz="1500" dirty="0">
              <a:sym typeface="Wingdings" panose="05000000000000000000" pitchFamily="2" charset="2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hu-HU" sz="1500" dirty="0" err="1">
                <a:sym typeface="Wingdings" panose="05000000000000000000" pitchFamily="2" charset="2"/>
              </a:rPr>
              <a:t>Built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hu-HU" sz="1500" dirty="0" err="1">
                <a:sym typeface="Wingdings" panose="05000000000000000000" pitchFamily="2" charset="2"/>
              </a:rPr>
              <a:t>TBs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hu-HU" sz="1500" dirty="0" err="1">
                <a:sym typeface="Wingdings" panose="05000000000000000000" pitchFamily="2" charset="2"/>
              </a:rPr>
              <a:t>from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hu-HU" sz="1500" dirty="0" err="1">
                <a:sym typeface="Wingdings" panose="05000000000000000000" pitchFamily="2" charset="2"/>
              </a:rPr>
              <a:t>scratch</a:t>
            </a:r>
            <a:endParaRPr lang="en-GB" sz="1500" dirty="0">
              <a:sym typeface="Wingdings" panose="05000000000000000000" pitchFamily="2" charset="2"/>
            </a:endParaRP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(</a:t>
            </a:r>
            <a:r>
              <a:rPr lang="en-GB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DGT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 </a:t>
            </a: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prior </a:t>
            </a: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Hungary’s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accession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hu-HU" sz="1500" dirty="0" err="1"/>
              <a:t>Terminology</a:t>
            </a:r>
            <a:r>
              <a:rPr lang="hu-HU" sz="1500" dirty="0"/>
              <a:t> </a:t>
            </a:r>
            <a:r>
              <a:rPr lang="hu-HU" sz="1500" dirty="0" err="1"/>
              <a:t>work</a:t>
            </a:r>
            <a:r>
              <a:rPr lang="hu-HU" sz="1500" dirty="0"/>
              <a:t> parallel </a:t>
            </a:r>
            <a:r>
              <a:rPr lang="hu-HU" sz="1500" dirty="0" err="1"/>
              <a:t>with</a:t>
            </a:r>
            <a:r>
              <a:rPr lang="hu-HU" sz="1500" dirty="0"/>
              <a:t> </a:t>
            </a:r>
            <a:r>
              <a:rPr lang="hu-HU" sz="1500" dirty="0" err="1"/>
              <a:t>the</a:t>
            </a:r>
            <a:r>
              <a:rPr lang="hu-HU" sz="1500" dirty="0"/>
              <a:t> </a:t>
            </a:r>
            <a:r>
              <a:rPr lang="hu-HU" sz="1500" dirty="0" err="1"/>
              <a:t>translation</a:t>
            </a:r>
            <a:r>
              <a:rPr lang="hu-HU" sz="1500" dirty="0"/>
              <a:t> of </a:t>
            </a:r>
            <a:r>
              <a:rPr lang="hu-HU" sz="1500" dirty="0" err="1"/>
              <a:t>the</a:t>
            </a:r>
            <a:r>
              <a:rPr lang="hu-HU" sz="1500" dirty="0"/>
              <a:t> </a:t>
            </a:r>
            <a:r>
              <a:rPr lang="hu-HU" sz="1500" i="1" dirty="0" err="1"/>
              <a:t>Acquis</a:t>
            </a:r>
            <a:endParaRPr lang="hu-HU" sz="1500" i="1" dirty="0"/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hu-HU" sz="1500" dirty="0" err="1"/>
              <a:t>From</a:t>
            </a:r>
            <a:r>
              <a:rPr lang="hu-HU" sz="1500" dirty="0"/>
              <a:t> </a:t>
            </a:r>
            <a:r>
              <a:rPr lang="hu-HU" sz="1500" dirty="0" err="1"/>
              <a:t>scratch</a:t>
            </a:r>
            <a:r>
              <a:rPr lang="hu-HU" sz="1500" dirty="0"/>
              <a:t> (“Term </a:t>
            </a:r>
            <a:r>
              <a:rPr lang="hu-HU" sz="1500" dirty="0" err="1"/>
              <a:t>Inventors</a:t>
            </a:r>
            <a:r>
              <a:rPr lang="hu-HU" sz="1500" dirty="0"/>
              <a:t>”)</a:t>
            </a:r>
            <a:endParaRPr lang="en-GB" sz="1500" dirty="0"/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en-GB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lancer</a:t>
            </a:r>
            <a:endParaRPr lang="hu-H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hu-HU" sz="1500" dirty="0" err="1"/>
              <a:t>Worked</a:t>
            </a:r>
            <a:r>
              <a:rPr lang="hu-HU" sz="1500" dirty="0"/>
              <a:t> </a:t>
            </a:r>
            <a:r>
              <a:rPr lang="hu-HU" sz="1500" dirty="0" err="1"/>
              <a:t>from</a:t>
            </a:r>
            <a:r>
              <a:rPr lang="hu-HU" sz="1500" dirty="0"/>
              <a:t> </a:t>
            </a:r>
            <a:r>
              <a:rPr lang="hu-HU" sz="1500" dirty="0" err="1"/>
              <a:t>what</a:t>
            </a:r>
            <a:r>
              <a:rPr lang="hu-HU" sz="1500" dirty="0"/>
              <a:t> I </a:t>
            </a:r>
            <a:r>
              <a:rPr lang="hu-HU" sz="1500" dirty="0" err="1"/>
              <a:t>got</a:t>
            </a:r>
            <a:r>
              <a:rPr lang="hu-HU" sz="1500" dirty="0"/>
              <a:t> </a:t>
            </a:r>
            <a:r>
              <a:rPr lang="hu-HU" sz="1500" dirty="0">
                <a:sym typeface="Wingdings" panose="05000000000000000000" pitchFamily="2" charset="2"/>
              </a:rPr>
              <a:t> </a:t>
            </a:r>
            <a:r>
              <a:rPr lang="hu-HU" sz="1500" dirty="0" err="1">
                <a:sym typeface="Wingdings" panose="05000000000000000000" pitchFamily="2" charset="2"/>
              </a:rPr>
              <a:t>from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hu-HU" sz="1500" dirty="0" err="1">
                <a:sym typeface="Wingdings" panose="05000000000000000000" pitchFamily="2" charset="2"/>
              </a:rPr>
              <a:t>the</a:t>
            </a:r>
            <a:r>
              <a:rPr lang="hu-HU" sz="1500" dirty="0">
                <a:sym typeface="Wingdings" panose="05000000000000000000" pitchFamily="2" charset="2"/>
              </a:rPr>
              <a:t> LSP</a:t>
            </a:r>
            <a:endParaRPr lang="en-GB" sz="1500" dirty="0"/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</a:t>
            </a: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Lead </a:t>
            </a: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Terminologist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en-GB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LSPs</a:t>
            </a:r>
            <a:endParaRPr lang="hu-H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GB" sz="1500" b="1" dirty="0"/>
              <a:t>T</a:t>
            </a:r>
            <a:r>
              <a:rPr lang="hu-HU" sz="1500" b="1" dirty="0" err="1"/>
              <a:t>Bs</a:t>
            </a:r>
            <a:r>
              <a:rPr lang="hu-HU" sz="1500" b="1" dirty="0"/>
              <a:t> p</a:t>
            </a:r>
            <a:r>
              <a:rPr lang="en-GB" sz="1500" b="1" dirty="0" err="1"/>
              <a:t>er</a:t>
            </a:r>
            <a:r>
              <a:rPr lang="en-GB" sz="1500" b="1" dirty="0"/>
              <a:t> Client</a:t>
            </a:r>
            <a:r>
              <a:rPr lang="en-GB" sz="1500" dirty="0"/>
              <a:t>, </a:t>
            </a:r>
            <a:r>
              <a:rPr lang="hu-HU" sz="1500" dirty="0" err="1"/>
              <a:t>continuous</a:t>
            </a:r>
            <a:r>
              <a:rPr lang="hu-HU" sz="1500" dirty="0"/>
              <a:t> </a:t>
            </a:r>
            <a:r>
              <a:rPr lang="en-GB" sz="1500" dirty="0"/>
              <a:t>TB </a:t>
            </a:r>
            <a:r>
              <a:rPr lang="hu-HU" sz="1500" dirty="0" err="1"/>
              <a:t>maintenance</a:t>
            </a:r>
            <a:r>
              <a:rPr lang="hu-HU" sz="1500" dirty="0"/>
              <a:t> &amp; </a:t>
            </a:r>
            <a:r>
              <a:rPr lang="hu-HU" sz="1500" dirty="0" err="1"/>
              <a:t>validation</a:t>
            </a:r>
            <a:endParaRPr lang="hu-HU" sz="1500" dirty="0"/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hu-HU" sz="1500" dirty="0" err="1"/>
              <a:t>Innovation</a:t>
            </a:r>
            <a:r>
              <a:rPr lang="hu-HU" sz="1500" dirty="0"/>
              <a:t>, TB management, CAT </a:t>
            </a:r>
            <a:r>
              <a:rPr lang="hu-HU" sz="1500" dirty="0" err="1"/>
              <a:t>tools</a:t>
            </a:r>
            <a:endParaRPr lang="en-GB" sz="1500" dirty="0"/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hu-HU" sz="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hu-HU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 Office for Translation and Attestation</a:t>
            </a:r>
            <a:endParaRPr lang="hu-HU" sz="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hu-HU" sz="1500" dirty="0" err="1">
                <a:sym typeface="Wingdings" panose="05000000000000000000" pitchFamily="2" charset="2"/>
              </a:rPr>
              <a:t>TBs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hu-HU" sz="1500" dirty="0" err="1">
                <a:sym typeface="Wingdings" panose="05000000000000000000" pitchFamily="2" charset="2"/>
              </a:rPr>
              <a:t>organised</a:t>
            </a:r>
            <a:r>
              <a:rPr lang="hu-HU" sz="1500" dirty="0">
                <a:sym typeface="Wingdings" panose="05000000000000000000" pitchFamily="2" charset="2"/>
              </a:rPr>
              <a:t> </a:t>
            </a:r>
            <a:r>
              <a:rPr lang="en-GB" sz="1500" b="1" dirty="0"/>
              <a:t>per domain</a:t>
            </a:r>
            <a:r>
              <a:rPr lang="hu-HU" sz="1500" dirty="0"/>
              <a:t>, </a:t>
            </a:r>
            <a:r>
              <a:rPr lang="hu-HU" sz="1500" dirty="0" err="1"/>
              <a:t>deep</a:t>
            </a:r>
            <a:r>
              <a:rPr lang="hu-HU" sz="1500" dirty="0"/>
              <a:t> and </a:t>
            </a:r>
            <a:r>
              <a:rPr lang="hu-HU" sz="1500" dirty="0" err="1"/>
              <a:t>thorough</a:t>
            </a:r>
            <a:r>
              <a:rPr lang="hu-HU" sz="1500" dirty="0"/>
              <a:t> </a:t>
            </a:r>
            <a:r>
              <a:rPr lang="hu-HU" sz="1500" dirty="0" err="1"/>
              <a:t>terminology</a:t>
            </a:r>
            <a:r>
              <a:rPr lang="hu-HU" sz="1500" dirty="0"/>
              <a:t> profiling</a:t>
            </a:r>
            <a:endParaRPr lang="en-GB" sz="15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66306AA-D0B9-49C6-A713-447BB1269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155" y="2158159"/>
            <a:ext cx="3276000" cy="3251430"/>
          </a:xfrm>
          <a:prstGeom prst="rect">
            <a:avLst/>
          </a:prstGeo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5668A-6A82-4695-B2C3-D0D09FC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1-4 July 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CB7C4-15BC-428D-859B-A5347AD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TSS 2020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43D45-D07A-4DA3-9A5C-3BEE3040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31A3-6FB6-4ABC-B3AF-3F3BE118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9823269" cy="866503"/>
          </a:xfrm>
        </p:spPr>
        <p:txBody>
          <a:bodyPr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Management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Reviser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D3B12C-E0FC-4FA3-866B-C8E10876B1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3178" y="1079863"/>
            <a:ext cx="11203456" cy="5138692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hu-HU" sz="2400" i="1" dirty="0"/>
              <a:t>“P</a:t>
            </a:r>
            <a:r>
              <a:rPr lang="en-US" sz="2400" i="1" dirty="0" err="1"/>
              <a:t>rocess</a:t>
            </a:r>
            <a:r>
              <a:rPr lang="en-US" sz="2400" i="1" dirty="0"/>
              <a:t> of documenting terms in a systematized and orderly fashion</a:t>
            </a:r>
            <a:r>
              <a:rPr lang="hu-HU" sz="2400" i="1" dirty="0"/>
              <a:t>.” </a:t>
            </a:r>
            <a:r>
              <a:rPr lang="hu-HU" sz="1600" i="1" dirty="0">
                <a:solidFill>
                  <a:srgbClr val="002060"/>
                </a:solidFill>
              </a:rPr>
              <a:t>(</a:t>
            </a:r>
            <a:r>
              <a:rPr lang="hu-HU" sz="1600" i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https://www.languagescientific.com/terminology-management-why-it-matters/</a:t>
            </a:r>
            <a:r>
              <a:rPr lang="hu-HU" sz="1600" i="1" dirty="0">
                <a:solidFill>
                  <a:srgbClr val="002060"/>
                </a:solidFill>
              </a:rPr>
              <a:t>)</a:t>
            </a:r>
            <a:endParaRPr lang="hu-HU" sz="24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u-HU" sz="2400" dirty="0" err="1"/>
              <a:t>It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be:</a:t>
            </a:r>
          </a:p>
          <a:p>
            <a:pPr algn="just"/>
            <a:r>
              <a:rPr lang="hu-HU" sz="2400" dirty="0"/>
              <a:t>A</a:t>
            </a:r>
            <a:r>
              <a:rPr lang="en-US" sz="2400" dirty="0"/>
              <a:t>s </a:t>
            </a:r>
            <a:r>
              <a:rPr lang="hu-H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en-US" sz="2400" dirty="0"/>
              <a:t> as creating a </a:t>
            </a:r>
            <a:r>
              <a:rPr lang="en-US" sz="2400" b="1" dirty="0"/>
              <a:t>list of terms </a:t>
            </a:r>
            <a:r>
              <a:rPr lang="en-US" sz="2400" dirty="0"/>
              <a:t>that appear in a text and </a:t>
            </a:r>
            <a:r>
              <a:rPr lang="en-US" sz="2400" b="1" dirty="0"/>
              <a:t>their equivalents </a:t>
            </a:r>
            <a:r>
              <a:rPr lang="en-US" sz="2400" dirty="0"/>
              <a:t>in the target languages</a:t>
            </a:r>
            <a:endParaRPr lang="hu-HU" sz="2400" dirty="0"/>
          </a:p>
          <a:p>
            <a:pPr algn="just"/>
            <a:r>
              <a:rPr lang="hu-HU" sz="2400" dirty="0"/>
              <a:t>A</a:t>
            </a:r>
            <a:r>
              <a:rPr lang="en-US" sz="2400" dirty="0"/>
              <a:t>s </a:t>
            </a:r>
            <a:r>
              <a:rPr lang="hu-H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hu-HU" sz="2400" dirty="0"/>
              <a:t> </a:t>
            </a:r>
            <a:r>
              <a:rPr lang="en-US" sz="2400" dirty="0"/>
              <a:t>as </a:t>
            </a:r>
            <a:r>
              <a:rPr lang="en-US" sz="2400" b="1" dirty="0"/>
              <a:t>creating concept maps and diagrams </a:t>
            </a:r>
            <a:r>
              <a:rPr lang="en-US" sz="2400" dirty="0"/>
              <a:t>of how terms are related to each other</a:t>
            </a:r>
            <a:r>
              <a:rPr lang="hu-HU" sz="2400" dirty="0"/>
              <a:t> + </a:t>
            </a:r>
            <a:r>
              <a:rPr lang="hu-HU" sz="2400" dirty="0" err="1"/>
              <a:t>defining</a:t>
            </a:r>
            <a:r>
              <a:rPr lang="hu-HU" sz="2400" dirty="0"/>
              <a:t> </a:t>
            </a:r>
            <a:r>
              <a:rPr lang="hu-HU" sz="2400" dirty="0" err="1"/>
              <a:t>attributes</a:t>
            </a:r>
            <a:endParaRPr lang="hu-HU" sz="2400" dirty="0"/>
          </a:p>
          <a:p>
            <a:pPr algn="just"/>
            <a:r>
              <a:rPr lang="hu-H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Halfway</a:t>
            </a:r>
            <a:r>
              <a:rPr lang="hu-HU" sz="2400" dirty="0"/>
              <a:t>: </a:t>
            </a:r>
            <a:r>
              <a:rPr lang="hu-HU" sz="2400" dirty="0" err="1"/>
              <a:t>it</a:t>
            </a:r>
            <a:r>
              <a:rPr lang="hu-HU" sz="2400" dirty="0"/>
              <a:t> is </a:t>
            </a:r>
            <a:r>
              <a:rPr lang="en-US" sz="2400" dirty="0"/>
              <a:t>a list of terms and equivalents</a:t>
            </a:r>
            <a:r>
              <a:rPr lang="hu-HU" sz="2400" dirty="0"/>
              <a:t> + </a:t>
            </a:r>
            <a:r>
              <a:rPr lang="en-US" sz="2400" dirty="0"/>
              <a:t>definitions </a:t>
            </a:r>
            <a:r>
              <a:rPr lang="hu-HU" sz="2400" dirty="0"/>
              <a:t>+</a:t>
            </a:r>
            <a:r>
              <a:rPr lang="en-US" sz="2400" dirty="0"/>
              <a:t> examples of contextual </a:t>
            </a:r>
            <a:r>
              <a:rPr lang="en-US" sz="2400" dirty="0" err="1"/>
              <a:t>usag</a:t>
            </a:r>
            <a:r>
              <a:rPr lang="hu-HU" sz="2400" dirty="0"/>
              <a:t>e</a:t>
            </a:r>
          </a:p>
          <a:p>
            <a:pPr algn="just"/>
            <a:r>
              <a:rPr lang="hu-HU" sz="2400" b="1" dirty="0" err="1"/>
              <a:t>Ideally</a:t>
            </a:r>
            <a:r>
              <a:rPr lang="hu-HU" sz="2400" b="1" dirty="0"/>
              <a:t>, </a:t>
            </a:r>
            <a:r>
              <a:rPr lang="hu-HU" sz="2400" dirty="0"/>
              <a:t>TM </a:t>
            </a:r>
            <a:r>
              <a:rPr lang="en-US" sz="2400" dirty="0"/>
              <a:t>should beg</a:t>
            </a:r>
            <a:r>
              <a:rPr lang="hu-HU" sz="2400" dirty="0"/>
              <a:t>i</a:t>
            </a:r>
            <a:r>
              <a:rPr lang="en-US" sz="2400" dirty="0"/>
              <a:t>n </a:t>
            </a:r>
            <a:r>
              <a:rPr lang="hu-H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a document is actually translated.</a:t>
            </a:r>
            <a:endParaRPr lang="hu-HU" sz="2400" dirty="0"/>
          </a:p>
          <a:p>
            <a:pPr algn="just"/>
            <a:r>
              <a:rPr lang="en-US" sz="2400" dirty="0"/>
              <a:t>Since terms are the key to meaning in a technical text, documenting them upfront can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</a:t>
            </a:r>
            <a:r>
              <a:rPr lang="hu-H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u-H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 </a:t>
            </a:r>
            <a:r>
              <a:rPr lang="en-US" sz="2400" dirty="0"/>
              <a:t>become even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familiar </a:t>
            </a:r>
            <a:r>
              <a:rPr lang="en-US" sz="2400" dirty="0"/>
              <a:t>with the meaning of a text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5668A-6A82-4695-B2C3-D0D09FC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CB7C4-15BC-428D-859B-A5347AD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43D45-D07A-4DA3-9A5C-3BEE3040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31A3-6FB6-4ABC-B3AF-3F3BE118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7033" cy="867409"/>
          </a:xfrm>
        </p:spPr>
        <p:txBody>
          <a:bodyPr anchor="ctr"/>
          <a:lstStyle/>
          <a:p>
            <a:pPr algn="ctr"/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-Out Session (5 min)</a:t>
            </a:r>
            <a:b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ermbases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convince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translator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 </a:t>
            </a:r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TBs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in </a:t>
            </a:r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interest?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D3B12C-E0FC-4FA3-866B-C8E10876B1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848975" cy="4937760"/>
          </a:xfrm>
        </p:spPr>
        <p:txBody>
          <a:bodyPr anchor="ctr"/>
          <a:lstStyle/>
          <a:p>
            <a:pPr marL="0" indent="0" algn="just">
              <a:spcAft>
                <a:spcPts val="600"/>
              </a:spcAft>
              <a:buNone/>
            </a:pPr>
            <a:r>
              <a:rPr lang="hu-HU" sz="1800" b="1" dirty="0"/>
              <a:t>S</a:t>
            </a:r>
            <a:r>
              <a:rPr lang="en-US" sz="1800" b="1" dirty="0" err="1"/>
              <a:t>aves</a:t>
            </a:r>
            <a:r>
              <a:rPr lang="en-US" sz="1800" dirty="0"/>
              <a:t> </a:t>
            </a:r>
            <a:r>
              <a:rPr lang="hu-HU" sz="1800" dirty="0" err="1"/>
              <a:t>organisations</a:t>
            </a:r>
            <a:r>
              <a:rPr lang="en-US" sz="1800" dirty="0"/>
              <a:t> </a:t>
            </a:r>
            <a:r>
              <a:rPr lang="hu-HU" sz="1800" b="1" dirty="0">
                <a:highlight>
                  <a:srgbClr val="FFFF00"/>
                </a:highlight>
              </a:rPr>
              <a:t>&gt; </a:t>
            </a:r>
            <a:r>
              <a:rPr lang="en-US" sz="1800" b="1" dirty="0">
                <a:highlight>
                  <a:srgbClr val="FFFF00"/>
                </a:highlight>
              </a:rPr>
              <a:t>20%</a:t>
            </a:r>
            <a:r>
              <a:rPr lang="en-US" sz="1800" b="1" dirty="0"/>
              <a:t> </a:t>
            </a:r>
            <a:r>
              <a:rPr lang="en-US" sz="1800" dirty="0"/>
              <a:t>on translation costs</a:t>
            </a:r>
            <a:endParaRPr lang="hu-HU" sz="1800" dirty="0"/>
          </a:p>
          <a:p>
            <a:pPr marL="274638" lvl="1" indent="0" algn="just">
              <a:spcAft>
                <a:spcPts val="600"/>
              </a:spcAft>
              <a:buNone/>
            </a:pP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</a:t>
            </a:r>
            <a:r>
              <a:rPr lang="en-US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 quality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b="1" dirty="0" err="1"/>
              <a:t>Spares</a:t>
            </a:r>
            <a:r>
              <a:rPr lang="hu-HU" sz="1800" b="1" dirty="0"/>
              <a:t> / </a:t>
            </a:r>
            <a:r>
              <a:rPr lang="hu-HU" sz="1800" b="1" dirty="0" err="1"/>
              <a:t>Lessens</a:t>
            </a:r>
            <a:r>
              <a:rPr lang="hu-HU" sz="1800" b="1" dirty="0"/>
              <a:t> Time</a:t>
            </a:r>
          </a:p>
          <a:p>
            <a:pPr marL="274638" lvl="1" indent="0" algn="just">
              <a:spcAft>
                <a:spcPts val="600"/>
              </a:spcAft>
              <a:buNone/>
            </a:pP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Eliminates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guesswork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linguists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w/o TM: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take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dirty="0" err="1">
                <a:sym typeface="Wingdings" panose="05000000000000000000" pitchFamily="2" charset="2"/>
              </a:rPr>
              <a:t>Ensures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b="1" dirty="0" err="1">
                <a:sym typeface="Wingdings" panose="05000000000000000000" pitchFamily="2" charset="2"/>
              </a:rPr>
              <a:t>consistency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across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all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documents</a:t>
            </a:r>
            <a:r>
              <a:rPr lang="hu-HU" sz="1800" dirty="0">
                <a:sym typeface="Wingdings" panose="05000000000000000000" pitchFamily="2" charset="2"/>
              </a:rPr>
              <a:t> and </a:t>
            </a:r>
            <a:r>
              <a:rPr lang="hu-HU" sz="1800" dirty="0" err="1">
                <a:sym typeface="Wingdings" panose="05000000000000000000" pitchFamily="2" charset="2"/>
              </a:rPr>
              <a:t>all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future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projects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for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that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same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Client</a:t>
            </a:r>
            <a:endParaRPr lang="hu-HU" sz="1800" dirty="0">
              <a:sym typeface="Wingdings" panose="05000000000000000000" pitchFamily="2" charset="2"/>
            </a:endParaRPr>
          </a:p>
          <a:p>
            <a:pPr marL="274638" lvl="1" indent="0" algn="just">
              <a:spcAft>
                <a:spcPts val="600"/>
              </a:spcAft>
              <a:buNone/>
            </a:pP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It shows your client you are reliable and precise, and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that you care about his text</a:t>
            </a:r>
            <a:endParaRPr lang="hu-H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b="1" dirty="0" err="1">
                <a:sym typeface="Wingdings" panose="05000000000000000000" pitchFamily="2" charset="2"/>
              </a:rPr>
              <a:t>Preserves</a:t>
            </a:r>
            <a:r>
              <a:rPr lang="hu-HU" sz="1800" b="1" dirty="0">
                <a:sym typeface="Wingdings" panose="05000000000000000000" pitchFamily="2" charset="2"/>
              </a:rPr>
              <a:t> </a:t>
            </a:r>
            <a:r>
              <a:rPr lang="hu-HU" sz="1800" b="1" dirty="0" err="1">
                <a:sym typeface="Wingdings" panose="05000000000000000000" pitchFamily="2" charset="2"/>
              </a:rPr>
              <a:t>Brand</a:t>
            </a:r>
            <a:r>
              <a:rPr lang="hu-HU" sz="1800" b="1" dirty="0">
                <a:sym typeface="Wingdings" panose="05000000000000000000" pitchFamily="2" charset="2"/>
              </a:rPr>
              <a:t> </a:t>
            </a:r>
            <a:r>
              <a:rPr lang="hu-HU" sz="1800" b="1" dirty="0" err="1">
                <a:sym typeface="Wingdings" panose="05000000000000000000" pitchFamily="2" charset="2"/>
              </a:rPr>
              <a:t>Identity</a:t>
            </a:r>
            <a:endParaRPr lang="hu-HU" sz="1800" b="1" dirty="0">
              <a:sym typeface="Wingdings" panose="05000000000000000000" pitchFamily="2" charset="2"/>
            </a:endParaRPr>
          </a:p>
          <a:p>
            <a:pPr marL="274638" lvl="1" indent="0" algn="just">
              <a:spcAft>
                <a:spcPts val="600"/>
              </a:spcAft>
              <a:buNone/>
            </a:pP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</a:t>
            </a:r>
            <a:r>
              <a:rPr lang="en-US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etter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experience 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both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linguists and c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lients</a:t>
            </a:r>
            <a:endParaRPr lang="hu-H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dirty="0">
                <a:sym typeface="Wingdings" panose="05000000000000000000" pitchFamily="2" charset="2"/>
              </a:rPr>
              <a:t>I</a:t>
            </a:r>
            <a:r>
              <a:rPr lang="en-US" sz="1800" dirty="0"/>
              <a:t>t’s </a:t>
            </a:r>
            <a:r>
              <a:rPr lang="hu-HU" sz="1800" dirty="0" err="1"/>
              <a:t>crucial</a:t>
            </a:r>
            <a:r>
              <a:rPr lang="hu-HU" sz="1800" dirty="0"/>
              <a:t> </a:t>
            </a:r>
            <a:r>
              <a:rPr lang="en-US" sz="1800" dirty="0"/>
              <a:t>that </a:t>
            </a:r>
            <a:r>
              <a:rPr lang="hu-HU" sz="1800" dirty="0" err="1"/>
              <a:t>linguists</a:t>
            </a:r>
            <a:r>
              <a:rPr lang="hu-HU" sz="1800" dirty="0"/>
              <a:t> </a:t>
            </a:r>
            <a:r>
              <a:rPr lang="en-US" sz="1800" dirty="0"/>
              <a:t>are provided with the </a:t>
            </a:r>
            <a:r>
              <a:rPr lang="en-US" sz="1800" b="1" dirty="0"/>
              <a:t>right tools </a:t>
            </a:r>
            <a:r>
              <a:rPr lang="en-US" sz="1800" dirty="0"/>
              <a:t>that enable them to look up approved translations quickly and dynamically</a:t>
            </a:r>
            <a:endParaRPr lang="hu-HU" sz="1800" dirty="0"/>
          </a:p>
          <a:p>
            <a:pPr marL="274638" lvl="1" indent="0" algn="just">
              <a:spcAft>
                <a:spcPts val="600"/>
              </a:spcAft>
              <a:buNone/>
            </a:pP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hu-HU" sz="16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Allows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r>
              <a:rPr lang="hu-H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 </a:t>
            </a:r>
            <a:r>
              <a:rPr lang="en-US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doing what they do best: translating</a:t>
            </a:r>
            <a:endParaRPr lang="hu-HU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5668A-6A82-4695-B2C3-D0D09FC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CB7C4-15BC-428D-859B-A5347AD9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43D45-D07A-4DA3-9A5C-3BEE3040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9332174-6B33-4DF5-814E-E94D8684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454" y="1171930"/>
            <a:ext cx="3060000" cy="16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1F28CB-1162-4A4F-8BBC-D5DEE33B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ermbases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BF3C84-06AB-467A-9083-4EE2D55C16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018625"/>
          </a:xfrm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Minimize</a:t>
            </a:r>
            <a:r>
              <a:rPr lang="en-US" sz="3200" dirty="0"/>
              <a:t> a delay in editing projects.</a:t>
            </a:r>
          </a:p>
          <a:p>
            <a:pPr algn="just"/>
            <a:r>
              <a:rPr lang="en-US" sz="3200" dirty="0"/>
              <a:t>Reduce internal and external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miscommunications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Increase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readability</a:t>
            </a:r>
            <a:r>
              <a:rPr lang="en-US" sz="3200" dirty="0"/>
              <a:t> for the end user or reader.</a:t>
            </a:r>
          </a:p>
          <a:p>
            <a:pPr algn="just"/>
            <a:r>
              <a:rPr lang="en-US" sz="3200" dirty="0"/>
              <a:t>Make it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easier</a:t>
            </a:r>
            <a:r>
              <a:rPr lang="en-US" sz="3200" dirty="0"/>
              <a:t> to update, replace, search or access term information across an entire organization.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Reinforce</a:t>
            </a:r>
            <a:r>
              <a:rPr lang="en-US" sz="3200" dirty="0"/>
              <a:t> a professional company image and expertise within the field.</a:t>
            </a:r>
            <a:endParaRPr lang="hu-HU" sz="32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C3DEB5-FB00-4BB3-9598-67B66B81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C2AFFA-1177-4EB0-84A2-3A8DAB6A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CF9866-9760-4B96-AD06-A6BBE01F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9BCAB9F-75A1-4CDE-8A1E-3E5EA68D4100}"/>
              </a:ext>
            </a:extLst>
          </p:cNvPr>
          <p:cNvSpPr txBox="1"/>
          <p:nvPr/>
        </p:nvSpPr>
        <p:spPr>
          <a:xfrm>
            <a:off x="1102310" y="5346413"/>
            <a:ext cx="94369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FOR PROVIDING THE HIGHEST QUALITY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93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E0EB55-7557-4AB8-815B-B82C48F5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EE7C4D-2596-46B0-9B1F-5DA5EDE5CD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200" dirty="0"/>
              <a:t>Having a sound system of user roles is essential for creating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standardized workflows </a:t>
            </a:r>
            <a:r>
              <a:rPr lang="en-US" sz="3200" dirty="0"/>
              <a:t>that account for individual scenarios, such as:</a:t>
            </a:r>
          </a:p>
          <a:p>
            <a:pPr algn="just"/>
            <a:r>
              <a:rPr lang="en-US" sz="3200" dirty="0"/>
              <a:t>Terminology validation process for new terms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identified by content creators or customers</a:t>
            </a:r>
          </a:p>
          <a:p>
            <a:pPr algn="just"/>
            <a:r>
              <a:rPr lang="en-US" sz="3200" dirty="0"/>
              <a:t>Terminology validation process for new terms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identified by translators</a:t>
            </a:r>
            <a:r>
              <a:rPr lang="en-US" sz="3200" dirty="0"/>
              <a:t> during the translation process</a:t>
            </a:r>
          </a:p>
          <a:p>
            <a:pPr algn="just"/>
            <a:r>
              <a:rPr lang="en-US" sz="3200" dirty="0"/>
              <a:t>Process for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managing terminology changes</a:t>
            </a:r>
            <a:r>
              <a:rPr lang="en-US" sz="3200" dirty="0"/>
              <a:t> </a:t>
            </a:r>
            <a:r>
              <a:rPr lang="hu-HU" sz="3200" dirty="0"/>
              <a:t>(</a:t>
            </a:r>
            <a:r>
              <a:rPr lang="hu-HU" sz="3200" dirty="0" err="1"/>
              <a:t>maintenance</a:t>
            </a:r>
            <a:r>
              <a:rPr lang="hu-HU" sz="3200" dirty="0"/>
              <a:t> TM &amp; TB)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DDE5E0-8207-46F6-9BE2-6E819AA4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1-4 July 2020</a:t>
            </a:r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9FE092A-CE77-43A6-87E7-CCD7DFCE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TSS 2020 ONLINE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3990B-0D16-42A4-85B7-AF56D830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2838</Words>
  <Application>Microsoft Office PowerPoint</Application>
  <PresentationFormat>Breitbild</PresentationFormat>
  <Paragraphs>352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Bookman Old Style</vt:lpstr>
      <vt:lpstr>Calibri</vt:lpstr>
      <vt:lpstr>Gill Sans MT</vt:lpstr>
      <vt:lpstr>Wingdings</vt:lpstr>
      <vt:lpstr>Wingdings 3</vt:lpstr>
      <vt:lpstr>Okeanos</vt:lpstr>
      <vt:lpstr>TSS 2020</vt:lpstr>
      <vt:lpstr>Terminology Management — The Reviser’s Perspective</vt:lpstr>
      <vt:lpstr>Programme</vt:lpstr>
      <vt:lpstr>Introduction</vt:lpstr>
      <vt:lpstr>Terminology Management – Through Different Lenses</vt:lpstr>
      <vt:lpstr>Terminology Management For a Reviser</vt:lpstr>
      <vt:lpstr>Break-Out Session (5 min) Why Bother With Termbases?  How could you convince a translator that building TBs is in his best interest?</vt:lpstr>
      <vt:lpstr>Why Bother With Termbases?</vt:lpstr>
      <vt:lpstr>Roles and Workflows</vt:lpstr>
      <vt:lpstr>Metadata</vt:lpstr>
      <vt:lpstr>Good Morning! (?) – How to “make the bed” for our translator?</vt:lpstr>
      <vt:lpstr>Good morning! </vt:lpstr>
      <vt:lpstr>Terminological Preparations — If Time Allows</vt:lpstr>
      <vt:lpstr>Involve your client</vt:lpstr>
      <vt:lpstr>Terminological Preparations I — Make use of the EU Legislation</vt:lpstr>
      <vt:lpstr>Terminological Preparations II — Make use of the EU Legislation</vt:lpstr>
      <vt:lpstr>RECAP: Terminological Preparations</vt:lpstr>
      <vt:lpstr>RECAP: Terminological Preparations</vt:lpstr>
      <vt:lpstr>EU Term? General Term?</vt:lpstr>
      <vt:lpstr>RECAP: Terminological Preparations</vt:lpstr>
      <vt:lpstr>What Would Forrest Say?</vt:lpstr>
      <vt:lpstr>Part II - Terminology Management in a CAT tool</vt:lpstr>
      <vt:lpstr>Term extraction</vt:lpstr>
      <vt:lpstr>Term extraction: example of irrelevant term</vt:lpstr>
      <vt:lpstr>Final steps</vt:lpstr>
      <vt:lpstr>Term extraction vs. manual labor</vt:lpstr>
      <vt:lpstr>Quantity vs. quality</vt:lpstr>
      <vt:lpstr>How to store all those great terms we found</vt:lpstr>
      <vt:lpstr>Termbase structure</vt:lpstr>
      <vt:lpstr>Add as “Watch Out” Terms</vt:lpstr>
      <vt:lpstr>Maintenance</vt:lpstr>
      <vt:lpstr>SUMMARY: Our goal as reviser should be…</vt:lpstr>
      <vt:lpstr>In exchange our translator should…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TSS 2020</dc:title>
  <dc:creator>Edina dr. Polácska</dc:creator>
  <cp:lastModifiedBy>Gabriele Sauberer</cp:lastModifiedBy>
  <cp:revision>510</cp:revision>
  <dcterms:created xsi:type="dcterms:W3CDTF">2020-06-26T11:48:03Z</dcterms:created>
  <dcterms:modified xsi:type="dcterms:W3CDTF">2020-07-01T17:49:55Z</dcterms:modified>
</cp:coreProperties>
</file>