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7" r:id="rId1"/>
    <p:sldMasterId id="2147484053" r:id="rId2"/>
  </p:sldMasterIdLst>
  <p:notesMasterIdLst>
    <p:notesMasterId r:id="rId42"/>
  </p:notesMasterIdLst>
  <p:handoutMasterIdLst>
    <p:handoutMasterId r:id="rId43"/>
  </p:handoutMasterIdLst>
  <p:sldIdLst>
    <p:sldId id="842" r:id="rId3"/>
    <p:sldId id="878" r:id="rId4"/>
    <p:sldId id="911" r:id="rId5"/>
    <p:sldId id="900" r:id="rId6"/>
    <p:sldId id="899" r:id="rId7"/>
    <p:sldId id="886" r:id="rId8"/>
    <p:sldId id="904" r:id="rId9"/>
    <p:sldId id="887" r:id="rId10"/>
    <p:sldId id="888" r:id="rId11"/>
    <p:sldId id="890" r:id="rId12"/>
    <p:sldId id="891" r:id="rId13"/>
    <p:sldId id="892" r:id="rId14"/>
    <p:sldId id="893" r:id="rId15"/>
    <p:sldId id="894" r:id="rId16"/>
    <p:sldId id="917" r:id="rId17"/>
    <p:sldId id="889" r:id="rId18"/>
    <p:sldId id="880" r:id="rId19"/>
    <p:sldId id="912" r:id="rId20"/>
    <p:sldId id="909" r:id="rId21"/>
    <p:sldId id="910" r:id="rId22"/>
    <p:sldId id="847" r:id="rId23"/>
    <p:sldId id="861" r:id="rId24"/>
    <p:sldId id="901" r:id="rId25"/>
    <p:sldId id="902" r:id="rId26"/>
    <p:sldId id="903" r:id="rId27"/>
    <p:sldId id="859" r:id="rId28"/>
    <p:sldId id="860" r:id="rId29"/>
    <p:sldId id="877" r:id="rId30"/>
    <p:sldId id="906" r:id="rId31"/>
    <p:sldId id="914" r:id="rId32"/>
    <p:sldId id="907" r:id="rId33"/>
    <p:sldId id="915" r:id="rId34"/>
    <p:sldId id="916" r:id="rId35"/>
    <p:sldId id="908" r:id="rId36"/>
    <p:sldId id="845" r:id="rId37"/>
    <p:sldId id="849" r:id="rId38"/>
    <p:sldId id="853" r:id="rId39"/>
    <p:sldId id="905" r:id="rId40"/>
    <p:sldId id="854" r:id="rId41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74"/>
    <a:srgbClr val="0066CC"/>
    <a:srgbClr val="CC0000"/>
    <a:srgbClr val="00FFFF"/>
    <a:srgbClr val="339966"/>
    <a:srgbClr val="054081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54F4C-20B5-43F5-9F5C-A95653817BBB}" v="29" dt="2020-06-29T20:15:25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33" autoAdjust="0"/>
    <p:restoredTop sz="96213" autoAdjust="0"/>
  </p:normalViewPr>
  <p:slideViewPr>
    <p:cSldViewPr>
      <p:cViewPr varScale="1">
        <p:scale>
          <a:sx n="76" d="100"/>
          <a:sy n="76" d="100"/>
        </p:scale>
        <p:origin x="368" y="26"/>
      </p:cViewPr>
      <p:guideLst>
        <p:guide orient="horz" pos="1797"/>
        <p:guide pos="106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2958" y="654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3" Type="http://schemas.openxmlformats.org/officeDocument/2006/relationships/slide" Target="slides/slide6.xml"/><Relationship Id="rId7" Type="http://schemas.openxmlformats.org/officeDocument/2006/relationships/slide" Target="slides/slide3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85002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C10CFBC-6C96-47E3-ABA4-55BD2C63B20D}" type="datetimeFigureOut">
              <a:rPr lang="de-DE"/>
              <a:pPr>
                <a:defRPr/>
              </a:pPr>
              <a:t>02.07.2020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0285"/>
            <a:ext cx="2972108" cy="485002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 eaLnBrk="0" hangingPunct="0">
              <a:defRPr sz="1200" dirty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354" y="9200285"/>
            <a:ext cx="2972108" cy="485002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40578C6-2B1F-43AA-BC3C-AA3A5655A6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85002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 eaLnBrk="0" hangingPunct="0">
              <a:defRPr sz="1200" dirty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30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108" cy="4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892" y="0"/>
            <a:ext cx="2972108" cy="4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5488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785" y="4600962"/>
            <a:ext cx="5030431" cy="436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923"/>
            <a:ext cx="2972108" cy="4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892" y="9201923"/>
            <a:ext cx="2972108" cy="4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064" tIns="47032" rIns="94064" bIns="470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FD830E5-BCE4-4429-989D-74B43B5D2AC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7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809E9-CEE2-494E-8B03-E625A483D9EB}" type="slidenum">
              <a:rPr lang="de-DE"/>
              <a:pPr/>
              <a:t>21</a:t>
            </a:fld>
            <a:endParaRPr lang="de-DE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54063"/>
            <a:ext cx="4843463" cy="3633787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3E1F42-6ECE-4BAD-94F5-34C0F5E7B3B0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54063"/>
            <a:ext cx="4843463" cy="36337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415468-4DA5-4587-BD90-EDC9F26DF4FB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54063"/>
            <a:ext cx="4845050" cy="36337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B8B4D1-C345-4A4B-B30D-A06301B2A5F0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54063"/>
            <a:ext cx="4843463" cy="363378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AD9305-255E-41D4-8325-209791856036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F7AFDE-3ABB-4A8A-A457-C63B8C92EE3F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5BF80-19F0-4A7F-9696-7C1B79A6FBA0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CBA300-D4CB-4A47-B781-54D248258881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33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474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35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BC025A-BCCA-4544-A3FD-373CDE290667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54063"/>
            <a:ext cx="4843463" cy="36337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E7AB8-FB0E-44BE-BB41-98EEFDA59CFC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5580" indent="-271377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5507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9710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3913" indent="-217101" defTabSz="940773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8116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22318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6521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90724" indent="-217101" defTabSz="94077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44229C-8444-4EB8-8D7A-07E209C2DC75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8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27075"/>
            <a:ext cx="4838700" cy="363061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xfrm>
            <a:off x="686108" y="4600962"/>
            <a:ext cx="5485785" cy="4360100"/>
          </a:xfrm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84354" y="9200285"/>
            <a:ext cx="2972108" cy="485002"/>
          </a:xfrm>
          <a:noFill/>
        </p:spPr>
        <p:txBody>
          <a:bodyPr/>
          <a:lstStyle/>
          <a:p>
            <a:pPr algn="l"/>
            <a:fld id="{4D91D79F-231E-48C8-A4ED-795DF2C4B929}" type="slidenum">
              <a:rPr lang="de-DE" smtClean="0">
                <a:ea typeface="ＭＳ Ｐゴシック" pitchFamily="34" charset="-128"/>
              </a:rPr>
              <a:pPr algn="l"/>
              <a:t>9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809E9-CEE2-494E-8B03-E625A483D9EB}" type="slidenum">
              <a:rPr lang="de-DE"/>
              <a:pPr/>
              <a:t>16</a:t>
            </a:fld>
            <a:endParaRPr lang="de-DE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54063"/>
            <a:ext cx="4843463" cy="3633787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4B8AFC-05F5-4111-8433-A5C10A703547}" type="slidenum">
              <a: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439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B48CE-2D74-45D7-B0E0-E39993E247D2}" type="slidenum">
              <a: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Auswahl: Sichten, Sammeln, Bewertung und Zusammenstellen unter Berücksichtigung bestimmter Kriterien.</a:t>
            </a:r>
          </a:p>
          <a:p>
            <a:r>
              <a:rPr lang="de-DE" altLang="de-DE"/>
              <a:t>z.B.: Texte zur Rechnungslegung, Gesetze zu einem bestimmten Themengebiet</a:t>
            </a:r>
          </a:p>
          <a:p>
            <a:r>
              <a:rPr lang="de-DE" altLang="de-DE"/>
              <a:t>Anordnung: nicht die physische Anordnung auf Datenträger. Es genügt, dass die Datenbank aufgrund entsprechender Abfragemöglichkeiten einer Ordnung zugeführt werden können</a:t>
            </a:r>
          </a:p>
          <a:p>
            <a:r>
              <a:rPr lang="de-DE" altLang="de-DE"/>
              <a:t>z.B.: TM kann nach vergebenen deskriptiven Attributfeldern geordnet, exportiert und neu sortiert werden.</a:t>
            </a:r>
          </a:p>
        </p:txBody>
      </p:sp>
    </p:spTree>
    <p:extLst>
      <p:ext uri="{BB962C8B-B14F-4D97-AF65-F5344CB8AC3E}">
        <p14:creationId xmlns:p14="http://schemas.microsoft.com/office/powerpoint/2010/main" val="418660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648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648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8F5CC-A906-4347-A738-94CA5FB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80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1B08B-3766-4867-AB72-ABF9B1A1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8DCF07-DFCD-4DEA-9F26-282D915E9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6AF51-A035-4C38-B01F-33582D42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4C88E-AC9F-47D0-B3A6-AD86E6A2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B622B-B505-484F-AFB3-F6EA6424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86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AF0BF-8222-4207-8185-57FDA8EC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6C30E-2C28-4B78-9859-C77735CB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A1F666-3DCA-4FE7-A0A9-C35F304F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853262-CB12-4D25-8F26-EACC51DD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021DE-754E-42ED-ACD8-6F517E8F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6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9B752-DB41-4699-98A3-5D8BC8EB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8DB028-670B-4DA0-AEE0-F1DF8A0D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45F00-7875-4D03-A694-3F4F3DDA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4AD2E4-C732-4153-87D7-DF87BACD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E4A7C4-E643-4C7C-9F5B-60C34D48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59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97CB6-4260-4271-8E99-FF63D6CC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535BB-D24D-459B-919D-B1CB66EDF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1F26D1-0868-467D-8A3C-E353A860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9ADF07-F0CC-462D-A308-6B627C4C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971E9D-CF9A-4750-9D48-5E12582C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734C43-12A5-43C2-B0E8-38221E1C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6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A874C-CD8B-42B8-8691-680C902C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B65CCE-C0D8-48EA-A658-31AA7C81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AA1DA2-8770-46A4-AD7B-2F465C106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67EBBA-F01E-485A-85AB-A81189AB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64C858-733D-4E7A-A170-735C0BD01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73FB53-7577-4D46-9526-3BF18F0E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3340C3-2416-49DD-9641-036B5AA3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250B29-0CFF-4487-9D19-3F879978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3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E9F54-8C14-4036-9B50-B10615EE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B7C232-789E-4D8F-B1EE-98474C7B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5327A6-1C2E-40A0-9CA6-B204683A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BD088D-76E1-40AC-9FDB-2CF40EED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8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2B2CBB-AA7F-479A-BA1C-32A9C938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947B74-07D2-4B13-8408-B66CFB21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30FD5A-EC12-4D96-BB98-300CD03F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26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EB5A6-E955-43F3-95C1-0708891C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71103D-A0B8-42FB-BB8D-50FE297E4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4C27A1-401A-4FD4-9BB4-D0813973E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1CC6D-D729-4C62-8778-4E084A6E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FBB416-F0DC-4EAD-B86D-A222830B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784EDD-509A-4625-8EEF-A004FA3C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46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322CF-F946-4289-AB12-6A3EA10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BA1480-A061-471E-A890-335523C8B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75FF62-2DBC-40F1-A14F-97FBA606D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9B46DD-A109-4794-8167-002DE458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C0FA9B-3F9B-4E69-85CA-289282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88EDB1-4591-48DD-B0AA-994EBE9C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5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A30C3-D9F9-4A3F-9CB2-9D8CE1C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BC482D-2A99-4826-BF15-A45A38FCD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006975-E2E3-40C3-A85D-C4B65487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EB2B71-6268-40AB-A679-974DC830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B2C400-24CF-4C17-82CE-74976525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73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87A6D0-C62E-40BA-B802-CC9573CF8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9E3538-9777-40BE-B638-61B26E065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1E6F1E-18E6-4A46-A8FF-9214C33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A5A27-1AFF-4A5F-B833-D241865C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81CE3F-9ED4-4CB6-A2E2-4826FF51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34143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42315" y="6341676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de-DE" sz="1200" b="1" dirty="0" err="1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TermNet‘s</a:t>
            </a:r>
            <a:r>
              <a:rPr lang="de-DE" sz="1200" b="1" dirty="0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 </a:t>
            </a:r>
            <a:r>
              <a:rPr lang="de-DE" sz="1200" b="1" dirty="0">
                <a:solidFill>
                  <a:srgbClr val="C00000"/>
                </a:solidFill>
                <a:ea typeface="ＭＳ Ｐゴシック" pitchFamily="1" charset="-128"/>
                <a:cs typeface="+mn-cs"/>
              </a:rPr>
              <a:t>International</a:t>
            </a:r>
            <a:r>
              <a:rPr lang="de-DE" sz="1200" b="1" baseline="0" dirty="0">
                <a:solidFill>
                  <a:srgbClr val="C00000"/>
                </a:solidFill>
                <a:ea typeface="ＭＳ Ｐゴシック" pitchFamily="1" charset="-128"/>
                <a:cs typeface="+mn-cs"/>
              </a:rPr>
              <a:t> Terminology Summer School</a:t>
            </a:r>
            <a:r>
              <a:rPr lang="de-DE" sz="1200" b="1" baseline="0" dirty="0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 </a:t>
            </a:r>
            <a:r>
              <a:rPr lang="de-DE" sz="1200" b="1" dirty="0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 --  ZOOM, 1~4</a:t>
            </a:r>
            <a:r>
              <a:rPr lang="de-DE" sz="1200" b="1" baseline="0" dirty="0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 </a:t>
            </a:r>
            <a:r>
              <a:rPr lang="de-DE" sz="1200" b="1" baseline="0" dirty="0" err="1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July</a:t>
            </a:r>
            <a:r>
              <a:rPr lang="de-DE" sz="1200" b="1" baseline="0" dirty="0">
                <a:solidFill>
                  <a:schemeClr val="accent2"/>
                </a:solidFill>
                <a:ea typeface="ＭＳ Ｐゴシック" pitchFamily="1" charset="-128"/>
                <a:cs typeface="+mn-cs"/>
              </a:rPr>
              <a:t> 2020</a:t>
            </a:r>
            <a:endParaRPr lang="de-AT" sz="1200" b="1" dirty="0">
              <a:solidFill>
                <a:schemeClr val="accent2"/>
              </a:solidFill>
              <a:ea typeface="ＭＳ Ｐゴシック" pitchFamily="1" charset="-128"/>
              <a:cs typeface="+mn-cs"/>
            </a:endParaRPr>
          </a:p>
        </p:txBody>
      </p:sp>
      <p:pic>
        <p:nvPicPr>
          <p:cNvPr id="1029" name="Picture 8" descr="logo_en[1]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804248" y="188913"/>
            <a:ext cx="1695227" cy="6967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28"/>
            <a:ext cx="901581" cy="10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793"/>
            <a:ext cx="1766039" cy="1061951"/>
          </a:xfrm>
          <a:prstGeom prst="rect">
            <a:avLst/>
          </a:prstGeom>
        </p:spPr>
      </p:pic>
      <p:pic>
        <p:nvPicPr>
          <p:cNvPr id="10" name="Picture 8" descr="logo_en[1]"/>
          <p:cNvPicPr>
            <a:picLocks noChangeAspect="1" noChangeArrowheads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804248" y="188913"/>
            <a:ext cx="1695227" cy="6967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224136" cy="10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openerLogo_en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" y="6183352"/>
            <a:ext cx="1584324" cy="6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  <p:sldLayoutId id="2147484048" r:id="rId21"/>
    <p:sldLayoutId id="2147484049" r:id="rId22"/>
    <p:sldLayoutId id="2147484050" r:id="rId23"/>
    <p:sldLayoutId id="2147484051" r:id="rId24"/>
    <p:sldLayoutId id="2147483905" r:id="rId25"/>
    <p:sldLayoutId id="2147483916" r:id="rId26"/>
    <p:sldLayoutId id="2147484052" r:id="rId2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222D80"/>
          </a:solidFill>
          <a:latin typeface="Helvetica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162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1626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71626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71626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1626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1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1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1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16262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9D829-590D-4C94-A9B0-42A5CA8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3109E1-6B7D-4FD9-8FB3-FB3B3EB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5AF917-5309-49B2-98AD-845E5A7EC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F4CF-7C12-4A4D-A4F7-28A5FCBD6AC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245AB2-6175-464C-807C-E9BD437B7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2A690D-0FF4-4B47-A43B-B70690CB1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E5FD-B96D-408B-81C0-B38DEDFE9D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3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Geistiges_Eigentu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fotosearch.de/CSP296/k296973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fotosearch.de/CSP252/k2528710/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opyright/en/ab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fotosearch.de/CSP296/k296973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fotosearch.de/CSP252/k2528710/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pyrigh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e.wikipedia.org/wiki/Urheberrech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eptcoding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yright.com/Services/copyrightoncampus/content/digital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Creative_Commons" TargetMode="External"/><Relationship Id="rId5" Type="http://schemas.openxmlformats.org/officeDocument/2006/relationships/hyperlink" Target="http://en.wikipedia.org/wiki/Universal_Copyright_Convention" TargetMode="External"/><Relationship Id="rId4" Type="http://schemas.openxmlformats.org/officeDocument/2006/relationships/hyperlink" Target="http://en.wikipedia.org/wiki/Copyright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m2.fh-koeln.de/webter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hteck 5"/>
          <p:cNvSpPr>
            <a:spLocks noChangeArrowheads="1"/>
          </p:cNvSpPr>
          <p:nvPr/>
        </p:nvSpPr>
        <p:spPr bwMode="auto">
          <a:xfrm>
            <a:off x="549275" y="192088"/>
            <a:ext cx="80549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200" b="1" dirty="0">
              <a:latin typeface="Arial Rounded MT Bold" pitchFamily="34" charset="0"/>
            </a:endParaRPr>
          </a:p>
          <a:p>
            <a:pPr algn="ctr" eaLnBrk="0" hangingPunct="0"/>
            <a:endParaRPr lang="en-US" sz="3200" b="1" dirty="0">
              <a:latin typeface="Arial Rounded MT Bold" pitchFamily="34" charset="0"/>
            </a:endParaRPr>
          </a:p>
          <a:p>
            <a:pPr algn="ctr" eaLnBrk="0" hangingPunct="0"/>
            <a:endParaRPr lang="en-US" sz="3200" b="1" dirty="0">
              <a:latin typeface="Arial Rounded MT Bold" pitchFamily="34" charset="0"/>
            </a:endParaRPr>
          </a:p>
          <a:p>
            <a:pPr algn="ctr" eaLnBrk="0" hangingPunct="0"/>
            <a:endParaRPr lang="en-US" sz="3200" b="1" dirty="0">
              <a:latin typeface="Arial Rounded MT Bold" pitchFamily="34" charset="0"/>
            </a:endParaRPr>
          </a:p>
          <a:p>
            <a:pPr algn="ctr" eaLnBrk="0" hangingPunct="0"/>
            <a:endParaRPr lang="en-US" sz="3200" b="1" dirty="0">
              <a:latin typeface="Arial Rounded MT Bold" pitchFamily="34" charset="0"/>
            </a:endParaRPr>
          </a:p>
          <a:p>
            <a:pPr eaLnBrk="0" hangingPunct="0"/>
            <a:endParaRPr lang="en-US" dirty="0"/>
          </a:p>
          <a:p>
            <a:pPr eaLnBrk="0" hangingPunct="0"/>
            <a:r>
              <a:rPr lang="en-US" dirty="0"/>
              <a:t>		</a:t>
            </a:r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31856" y="2261394"/>
            <a:ext cx="7921625" cy="13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 sz="4000" b="1" dirty="0">
                <a:solidFill>
                  <a:srgbClr val="222D80"/>
                </a:solidFill>
                <a:latin typeface="+mj-lt"/>
                <a:ea typeface="ＭＳ Ｐゴシック" pitchFamily="1" charset="-128"/>
                <a:cs typeface="Arial" pitchFamily="34" charset="0"/>
              </a:rPr>
              <a:t>Terminology and Intellectual Property Rights</a:t>
            </a:r>
            <a:endParaRPr lang="de-DE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1188" y="3789040"/>
            <a:ext cx="7848600" cy="17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>
              <a:defRPr sz="2200" b="0" i="1"/>
            </a:lvl1pPr>
          </a:lstStyle>
          <a:p>
            <a:pPr>
              <a:spcBef>
                <a:spcPct val="20000"/>
              </a:spcBef>
              <a:spcAft>
                <a:spcPct val="10000"/>
              </a:spcAft>
              <a:defRPr/>
            </a:pPr>
            <a:endParaRPr lang="es-ES" b="1" i="0" kern="0" dirty="0">
              <a:solidFill>
                <a:srgbClr val="3C3C3C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spcAft>
                <a:spcPct val="10000"/>
              </a:spcAft>
              <a:defRPr/>
            </a:pPr>
            <a:r>
              <a:rPr lang="de-DE" b="1" i="0" kern="0" dirty="0">
                <a:solidFill>
                  <a:srgbClr val="3C3C3C"/>
                </a:solidFill>
                <a:latin typeface="Arial" pitchFamily="34" charset="0"/>
                <a:ea typeface="+mn-ea"/>
                <a:cs typeface="Arial" pitchFamily="34" charset="0"/>
              </a:rPr>
              <a:t>Christian Galinski, Infoterm</a:t>
            </a:r>
            <a:br>
              <a:rPr lang="de-DE" b="1" i="0" kern="0" dirty="0">
                <a:solidFill>
                  <a:srgbClr val="3C3C3C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based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on 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presentations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past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developed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1800" kern="0" dirty="0" err="1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together</a:t>
            </a:r>
            <a:r>
              <a:rPr lang="de-DE" sz="180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 with) </a:t>
            </a:r>
            <a:br>
              <a:rPr lang="de-DE" i="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e-DE" i="0" kern="0" dirty="0">
                <a:solidFill>
                  <a:srgbClr val="122974"/>
                </a:solidFill>
                <a:latin typeface="Arial" pitchFamily="34" charset="0"/>
                <a:ea typeface="+mn-ea"/>
                <a:cs typeface="Arial" pitchFamily="34" charset="0"/>
              </a:rPr>
              <a:t>Inke Raupach</a:t>
            </a:r>
            <a:br>
              <a:rPr lang="de-DE" b="1" i="0" kern="0" dirty="0">
                <a:solidFill>
                  <a:srgbClr val="3C3C3C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de-DE" b="1" i="0" kern="0" dirty="0">
              <a:solidFill>
                <a:srgbClr val="3C3C3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03232" cy="710952"/>
          </a:xfrm>
        </p:spPr>
        <p:txBody>
          <a:bodyPr/>
          <a:lstStyle/>
          <a:p>
            <a:pPr algn="l"/>
            <a:r>
              <a:rPr lang="de-DE" b="1" dirty="0"/>
              <a:t>Case 4: (</a:t>
            </a:r>
            <a:r>
              <a:rPr lang="de-DE" b="1" dirty="0" err="1"/>
              <a:t>fictive</a:t>
            </a:r>
            <a:r>
              <a:rPr lang="de-DE" b="1" dirty="0"/>
              <a:t>)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dialogue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720" y="2060848"/>
            <a:ext cx="8352928" cy="432048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corpora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predetermined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</a:t>
            </a:r>
            <a:r>
              <a:rPr lang="de-DE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Data in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spoken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visually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impaired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transcribed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spoken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dialogues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PwD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interdicted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infringed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deliberately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de-DE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BIZARRE?</a:t>
            </a:r>
            <a:endParaRPr lang="en-GB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04448" y="6381328"/>
            <a:ext cx="539552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16362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03232" cy="566936"/>
          </a:xfrm>
        </p:spPr>
        <p:txBody>
          <a:bodyPr/>
          <a:lstStyle/>
          <a:p>
            <a:pPr algn="l"/>
            <a:r>
              <a:rPr lang="de-DE" b="1" dirty="0"/>
              <a:t>Case 5: </a:t>
            </a:r>
            <a:r>
              <a:rPr lang="de-DE" b="1" dirty="0" err="1"/>
              <a:t>automatic</a:t>
            </a:r>
            <a:r>
              <a:rPr lang="de-DE" b="1" dirty="0"/>
              <a:t> Wikipedia </a:t>
            </a:r>
            <a:r>
              <a:rPr lang="de-DE" b="1" dirty="0" err="1"/>
              <a:t>entries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1" y="1988840"/>
            <a:ext cx="7920880" cy="374441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ICT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Internet –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rudimentary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Wikipedia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CR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Font typeface="Wingdings" pitchFamily="2" charset="2"/>
              <a:buNone/>
            </a:pP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of such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regarded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de-DE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28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r>
              <a:rPr lang="de-DE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;-)</a:t>
            </a:r>
            <a:endParaRPr lang="en-GB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32441" y="6381328"/>
            <a:ext cx="611559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227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003232" cy="576064"/>
          </a:xfrm>
        </p:spPr>
        <p:txBody>
          <a:bodyPr/>
          <a:lstStyle/>
          <a:p>
            <a:pPr algn="l"/>
            <a:r>
              <a:rPr lang="de-DE" b="1" dirty="0"/>
              <a:t>Case 6: </a:t>
            </a:r>
            <a:r>
              <a:rPr lang="de-DE" b="1" dirty="0" err="1"/>
              <a:t>protection</a:t>
            </a:r>
            <a:r>
              <a:rPr lang="de-DE" b="1" dirty="0"/>
              <a:t> </a:t>
            </a:r>
            <a:r>
              <a:rPr lang="de-DE" b="1" dirty="0" err="1"/>
              <a:t>under</a:t>
            </a:r>
            <a:r>
              <a:rPr lang="de-DE" b="1" dirty="0"/>
              <a:t> </a:t>
            </a:r>
            <a:r>
              <a:rPr lang="de-DE" b="1" dirty="0" err="1"/>
              <a:t>trademark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7427" y="1844824"/>
            <a:ext cx="8255053" cy="432048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CATS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– Computer-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Aided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CATS®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registered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trademark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of Univ.-Prof. Dr. P. A. Schmitt (Leipzig) und M. Schultze-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Griebler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(Dresden)</a:t>
            </a:r>
          </a:p>
          <a:p>
            <a:pPr>
              <a:buFont typeface="Wingdings" pitchFamily="2" charset="2"/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CATS™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musical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composed by Andrew Lloyd Webber, based on Old Possum's Book of Practical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T. S. Eliot, and produced by Cameron Mackintosh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© 1986 Really Useful Group Ltd. | All Rights Reserved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on CD-ROM</a:t>
            </a:r>
          </a:p>
          <a:p>
            <a:pPr>
              <a:buFont typeface="Wingdings" pitchFamily="2" charset="2"/>
              <a:buNone/>
            </a:pP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CR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owners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CATS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software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were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accused</a:t>
            </a:r>
            <a:r>
              <a:rPr lang="de-DE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IPR </a:t>
            </a:r>
            <a:r>
              <a:rPr lang="de-DE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violation</a:t>
            </a:r>
            <a:endParaRPr lang="en-GB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495506" y="6381328"/>
            <a:ext cx="648494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71111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80920" cy="634082"/>
          </a:xfrm>
        </p:spPr>
        <p:txBody>
          <a:bodyPr/>
          <a:lstStyle/>
          <a:p>
            <a:pPr algn="l"/>
            <a:r>
              <a:rPr lang="de-DE" b="1" dirty="0"/>
              <a:t>Case 7: Content </a:t>
            </a:r>
            <a:r>
              <a:rPr lang="de-DE" b="1" dirty="0" err="1"/>
              <a:t>identification</a:t>
            </a:r>
            <a:r>
              <a:rPr lang="de-DE" b="1" dirty="0"/>
              <a:t> </a:t>
            </a:r>
            <a:r>
              <a:rPr lang="de-DE" b="1" dirty="0" err="1"/>
              <a:t>technologies</a:t>
            </a:r>
            <a:r>
              <a:rPr lang="de-DE" b="1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287" y="1988840"/>
            <a:ext cx="8064896" cy="4968552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Dilemma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2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 many risks &amp; 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possibilites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users to infringe copyright</a:t>
            </a:r>
          </a:p>
          <a:p>
            <a:pPr marL="742950" lvl="2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marketing and business opportunities</a:t>
            </a:r>
          </a:p>
          <a:p>
            <a:pPr marL="742950" lvl="2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Tracking content for tracing CR infringement is difficult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Internet Service Providers (ISP) are more and more legally required to inhibit CR infringement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CIT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applied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US 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limitations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liability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might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lost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0850" lvl="1" indent="-4508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Endless spiral:  new technology  new laws or other regulations  new technology … </a:t>
            </a:r>
            <a:b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always implying benefits for some and disadvantages for others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52993" y="6381328"/>
            <a:ext cx="591007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16631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676456" cy="706090"/>
          </a:xfrm>
        </p:spPr>
        <p:txBody>
          <a:bodyPr/>
          <a:lstStyle/>
          <a:p>
            <a:r>
              <a:rPr lang="de-DE" b="1" dirty="0"/>
              <a:t>Case 8: „Share“ </a:t>
            </a:r>
            <a:r>
              <a:rPr lang="de-DE" b="1" dirty="0" err="1"/>
              <a:t>button</a:t>
            </a:r>
            <a:r>
              <a:rPr lang="de-DE" b="1" dirty="0"/>
              <a:t> on Facebook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59" y="1830834"/>
            <a:ext cx="7920881" cy="3733875"/>
          </a:xfrm>
        </p:spPr>
        <p:txBody>
          <a:bodyPr/>
          <a:lstStyle/>
          <a:p>
            <a:r>
              <a:rPr lang="de-DE" sz="2800" b="1" dirty="0">
                <a:solidFill>
                  <a:srgbClr val="002060"/>
                </a:solidFill>
              </a:rPr>
              <a:t>Facebook </a:t>
            </a:r>
            <a:r>
              <a:rPr lang="de-DE" sz="2800" b="1" dirty="0" err="1">
                <a:solidFill>
                  <a:srgbClr val="002060"/>
                </a:solidFill>
              </a:rPr>
              <a:t>user</a:t>
            </a:r>
            <a:r>
              <a:rPr lang="de-DE" sz="2800" b="1" dirty="0">
                <a:solidFill>
                  <a:srgbClr val="002060"/>
                </a:solidFill>
              </a:rPr>
              <a:t> was </a:t>
            </a:r>
            <a:r>
              <a:rPr lang="de-DE" sz="2800" b="1" dirty="0" err="1">
                <a:solidFill>
                  <a:srgbClr val="002060"/>
                </a:solidFill>
              </a:rPr>
              <a:t>fined</a:t>
            </a:r>
            <a:r>
              <a:rPr lang="de-DE" sz="2800" b="1" dirty="0">
                <a:solidFill>
                  <a:srgbClr val="002060"/>
                </a:solidFill>
              </a:rPr>
              <a:t> 1.000 Euro </a:t>
            </a:r>
            <a:r>
              <a:rPr lang="de-DE" sz="2800" b="1" dirty="0" err="1">
                <a:solidFill>
                  <a:srgbClr val="002060"/>
                </a:solidFill>
              </a:rPr>
              <a:t>for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sharing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the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photo</a:t>
            </a:r>
            <a:r>
              <a:rPr lang="de-DE" sz="2800" b="1" dirty="0">
                <a:solidFill>
                  <a:srgbClr val="002060"/>
                </a:solidFill>
              </a:rPr>
              <a:t> of a </a:t>
            </a:r>
            <a:r>
              <a:rPr lang="de-DE" sz="2800" b="1" dirty="0" err="1">
                <a:solidFill>
                  <a:srgbClr val="002060"/>
                </a:solidFill>
              </a:rPr>
              <a:t>sports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champion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1200" dirty="0"/>
              <a:t>(23.03.2015)</a:t>
            </a:r>
          </a:p>
          <a:p>
            <a:r>
              <a:rPr lang="de-DE" sz="2800" dirty="0"/>
              <a:t>Blogger, online </a:t>
            </a:r>
            <a:r>
              <a:rPr lang="de-DE" sz="2800" dirty="0" err="1"/>
              <a:t>media</a:t>
            </a:r>
            <a:r>
              <a:rPr lang="de-DE" sz="2800" dirty="0"/>
              <a:t>, Internet </a:t>
            </a:r>
            <a:r>
              <a:rPr lang="de-DE" sz="2800" dirty="0" err="1"/>
              <a:t>users</a:t>
            </a:r>
            <a:r>
              <a:rPr lang="de-DE" sz="2800" dirty="0"/>
              <a:t>: all </a:t>
            </a:r>
            <a:r>
              <a:rPr lang="de-DE" sz="2800" dirty="0" err="1"/>
              <a:t>under</a:t>
            </a:r>
            <a:r>
              <a:rPr lang="de-DE" sz="2800" dirty="0"/>
              <a:t> </a:t>
            </a:r>
            <a:r>
              <a:rPr lang="de-DE" sz="2800" dirty="0" err="1"/>
              <a:t>risk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Photo</a:t>
            </a:r>
            <a:r>
              <a:rPr lang="de-DE" sz="2800" dirty="0"/>
              <a:t> </a:t>
            </a:r>
            <a:r>
              <a:rPr lang="de-DE" sz="2800" dirty="0" err="1"/>
              <a:t>shared</a:t>
            </a:r>
            <a:r>
              <a:rPr lang="de-DE" sz="2800" dirty="0"/>
              <a:t> </a:t>
            </a:r>
            <a:r>
              <a:rPr lang="de-DE" sz="2800" dirty="0" err="1"/>
              <a:t>without</a:t>
            </a:r>
            <a:r>
              <a:rPr lang="de-DE" sz="2800" dirty="0"/>
              <a:t> </a:t>
            </a:r>
            <a:r>
              <a:rPr lang="de-DE" sz="2800" dirty="0" err="1"/>
              <a:t>explicitely</a:t>
            </a:r>
            <a:r>
              <a:rPr lang="de-DE" sz="2800" dirty="0"/>
              <a:t> </a:t>
            </a:r>
            <a:r>
              <a:rPr lang="de-DE" sz="2800" dirty="0" err="1"/>
              <a:t>mentioning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‘</a:t>
            </a:r>
            <a:r>
              <a:rPr lang="de-DE" sz="2800" dirty="0" err="1"/>
              <a:t>originator</a:t>
            </a:r>
            <a:r>
              <a:rPr lang="de-DE" sz="2800" dirty="0"/>
              <a:t>‘ </a:t>
            </a:r>
            <a:r>
              <a:rPr lang="de-DE" sz="2800" dirty="0" err="1"/>
              <a:t>viz</a:t>
            </a:r>
            <a:r>
              <a:rPr lang="de-DE" sz="2800" dirty="0"/>
              <a:t>. a </a:t>
            </a:r>
            <a:r>
              <a:rPr lang="de-DE" sz="2800" dirty="0" err="1"/>
              <a:t>cameraman</a:t>
            </a:r>
            <a:r>
              <a:rPr lang="de-DE" sz="2800" dirty="0"/>
              <a:t> </a:t>
            </a:r>
            <a:r>
              <a:rPr lang="de-DE" sz="2800" dirty="0" err="1"/>
              <a:t>taking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picture</a:t>
            </a:r>
            <a:endParaRPr lang="de-DE" sz="2800" dirty="0"/>
          </a:p>
          <a:p>
            <a:r>
              <a:rPr lang="de-DE" sz="2800" b="1" dirty="0" err="1">
                <a:solidFill>
                  <a:srgbClr val="002060"/>
                </a:solidFill>
              </a:rPr>
              <a:t>Anyone</a:t>
            </a:r>
            <a:r>
              <a:rPr lang="de-DE" sz="2800" b="1" dirty="0">
                <a:solidFill>
                  <a:srgbClr val="002060"/>
                </a:solidFill>
              </a:rPr>
              <a:t> in </a:t>
            </a:r>
            <a:r>
              <a:rPr lang="de-DE" sz="2800" b="1" dirty="0" err="1">
                <a:solidFill>
                  <a:srgbClr val="002060"/>
                </a:solidFill>
              </a:rPr>
              <a:t>the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chain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from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the</a:t>
            </a:r>
            <a:r>
              <a:rPr lang="de-DE" sz="2800" b="1" dirty="0">
                <a:solidFill>
                  <a:srgbClr val="002060"/>
                </a:solidFill>
              </a:rPr>
              <a:t> ISP – via </a:t>
            </a:r>
            <a:r>
              <a:rPr lang="de-DE" sz="2800" b="1" dirty="0" err="1">
                <a:solidFill>
                  <a:srgbClr val="002060"/>
                </a:solidFill>
              </a:rPr>
              <a:t>distributor</a:t>
            </a:r>
            <a:r>
              <a:rPr lang="de-DE" sz="2800" b="1" dirty="0">
                <a:solidFill>
                  <a:srgbClr val="002060"/>
                </a:solidFill>
              </a:rPr>
              <a:t> – </a:t>
            </a:r>
            <a:r>
              <a:rPr lang="de-DE" sz="2800" b="1" dirty="0" err="1">
                <a:solidFill>
                  <a:srgbClr val="002060"/>
                </a:solidFill>
              </a:rPr>
              <a:t>to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the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user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can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be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made</a:t>
            </a:r>
            <a:r>
              <a:rPr lang="de-DE" sz="2800" b="1" dirty="0">
                <a:solidFill>
                  <a:srgbClr val="002060"/>
                </a:solidFill>
              </a:rPr>
              <a:t> </a:t>
            </a:r>
            <a:r>
              <a:rPr lang="de-DE" sz="2800" b="1" dirty="0" err="1">
                <a:solidFill>
                  <a:srgbClr val="002060"/>
                </a:solidFill>
              </a:rPr>
              <a:t>liable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257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94" y="1126251"/>
            <a:ext cx="7955954" cy="778098"/>
          </a:xfrm>
        </p:spPr>
        <p:txBody>
          <a:bodyPr/>
          <a:lstStyle/>
          <a:p>
            <a:r>
              <a:rPr lang="en-US" sz="2000" b="1" dirty="0"/>
              <a:t>Break-out: marking microcontent entities </a:t>
            </a:r>
            <a:br>
              <a:rPr lang="en-US" sz="2000" b="1" dirty="0"/>
            </a:br>
            <a:r>
              <a:rPr lang="en-US" sz="2000" b="1" dirty="0"/>
              <a:t>chose one of the 6 questions numbered (2)~(7)  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894" y="1768590"/>
            <a:ext cx="9073008" cy="433447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dirty="0"/>
              <a:t>Unique identification of the resource/microcontent entity:</a:t>
            </a:r>
            <a:endParaRPr lang="de-DE" dirty="0"/>
          </a:p>
          <a:p>
            <a:pPr lvl="1">
              <a:spcBef>
                <a:spcPts val="0"/>
              </a:spcBef>
            </a:pPr>
            <a:r>
              <a:rPr lang="de-DE" sz="2000" dirty="0"/>
              <a:t>…</a:t>
            </a:r>
            <a:endParaRPr lang="de-DE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(2) Indication of position of copyrighted element in the resource</a:t>
            </a:r>
          </a:p>
          <a:p>
            <a:pPr marL="449263" lvl="1" indent="0">
              <a:spcBef>
                <a:spcPts val="0"/>
              </a:spcBef>
              <a:buNone/>
            </a:pPr>
            <a:r>
              <a:rPr lang="de-DE" b="1" dirty="0">
                <a:solidFill>
                  <a:srgbClr val="C00000"/>
                </a:solidFill>
              </a:rPr>
              <a:t>- </a:t>
            </a:r>
            <a:r>
              <a:rPr lang="de-DE" b="1" dirty="0" err="1">
                <a:solidFill>
                  <a:srgbClr val="C00000"/>
                </a:solidFill>
              </a:rPr>
              <a:t>Where</a:t>
            </a:r>
            <a:r>
              <a:rPr lang="de-DE" b="1" dirty="0">
                <a:solidFill>
                  <a:srgbClr val="C00000"/>
                </a:solidFill>
              </a:rPr>
              <a:t> and </a:t>
            </a:r>
            <a:r>
              <a:rPr lang="de-DE" b="1" dirty="0" err="1">
                <a:solidFill>
                  <a:srgbClr val="C00000"/>
                </a:solidFill>
              </a:rPr>
              <a:t>how</a:t>
            </a:r>
            <a:r>
              <a:rPr lang="de-DE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(3) Indication of time of use/retrieval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What</a:t>
            </a:r>
            <a:r>
              <a:rPr lang="de-DE" sz="1800" b="1" dirty="0">
                <a:solidFill>
                  <a:srgbClr val="C00000"/>
                </a:solidFill>
              </a:rPr>
              <a:t> time,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(4) Indication of copyright relevance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(5) Indication of kind of license (in coded form)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  <a:endParaRPr lang="de-D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(6) Indication of use conditions (in coded form)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(7) </a:t>
            </a:r>
            <a:r>
              <a:rPr lang="en-US" b="1" dirty="0" err="1"/>
              <a:t>Nanopayment</a:t>
            </a:r>
            <a:endParaRPr lang="en-US" b="1" dirty="0"/>
          </a:p>
          <a:p>
            <a:pPr marL="449263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 - How and what would be necessary?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296988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pPr/>
              <a:t>15</a:t>
            </a:fld>
            <a:endParaRPr lang="es-CO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632783" y="5998755"/>
          <a:ext cx="8074455" cy="23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 resource ID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 slot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 time stamp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 IPR y/n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 </a:t>
                      </a:r>
                      <a:r>
                        <a:rPr lang="en-US" sz="1400" dirty="0" err="1">
                          <a:effectLst/>
                        </a:rPr>
                        <a:t>licence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 use conditions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3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651" y="1268760"/>
            <a:ext cx="8348663" cy="579437"/>
          </a:xfrm>
        </p:spPr>
        <p:txBody>
          <a:bodyPr/>
          <a:lstStyle/>
          <a:p>
            <a:r>
              <a:rPr lang="en-US" b="1" kern="1200" dirty="0"/>
              <a:t>Copyright and IPRs in general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651" y="2348880"/>
            <a:ext cx="7777163" cy="2952750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en-GB" sz="4000" b="0" dirty="0">
                <a:solidFill>
                  <a:srgbClr val="FF0000"/>
                </a:solidFill>
              </a:rPr>
              <a:t>Copyright</a:t>
            </a:r>
            <a:r>
              <a:rPr lang="en-GB" sz="4000" b="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4000" b="0" dirty="0">
                <a:solidFill>
                  <a:schemeClr val="tx2"/>
                </a:solidFill>
              </a:rPr>
              <a:t>belongs to a family of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4000" b="0" dirty="0">
                <a:solidFill>
                  <a:schemeClr val="tx2"/>
                </a:solidFill>
              </a:rPr>
              <a:t>intellectual property rights (IPR) 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GB" sz="4000" b="0" dirty="0">
                <a:solidFill>
                  <a:schemeClr val="tx2"/>
                </a:solidFill>
              </a:rPr>
              <a:t>and related/neighbouring rights</a:t>
            </a:r>
          </a:p>
          <a:p>
            <a:pPr marL="0" lvl="2" indent="0" algn="ctr">
              <a:buClr>
                <a:srgbClr val="C00000"/>
              </a:buClr>
              <a:buNone/>
            </a:pPr>
            <a:endParaRPr lang="en-GB" sz="3200" b="0" dirty="0">
              <a:solidFill>
                <a:schemeClr val="tx2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GB" b="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168DAFE5-4AA1-4625-885F-5F1636D15CDD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277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ttp://upload.wikimedia.org/wikipedia/commons/thumb/d/d1/Geistiges_Eigentum_und_Wettbewerbsrecht.png/1024px-Geistiges_Eigentum_und_Wettbewerbsrech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6897"/>
            <a:ext cx="6912768" cy="4296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 rot="16200000">
            <a:off x="6059760" y="3835785"/>
            <a:ext cx="4464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hlinkClick r:id="rId3"/>
              </a:rPr>
              <a:t>http://de.wikipedia.org/wiki/Geistiges_Eigentum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1259692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IPRs and 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related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/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neighbouring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0EE4FB-212B-447C-9E6F-499EAE2D00F2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5046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2" y="1259692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IPRs and 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related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/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neighbouring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32CFD6-ED42-48B8-9388-E713DDAB53C5}"/>
              </a:ext>
            </a:extLst>
          </p:cNvPr>
          <p:cNvSpPr txBox="1"/>
          <p:nvPr/>
        </p:nvSpPr>
        <p:spPr>
          <a:xfrm>
            <a:off x="1619672" y="2420888"/>
            <a:ext cx="60486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NEW related right:</a:t>
            </a:r>
          </a:p>
          <a:p>
            <a:pPr algn="ctr"/>
            <a:endParaRPr lang="en-GB" sz="2800" dirty="0"/>
          </a:p>
          <a:p>
            <a:pPr algn="ctr"/>
            <a:r>
              <a:rPr lang="en-GB" sz="3200" dirty="0">
                <a:solidFill>
                  <a:srgbClr val="C00000"/>
                </a:solidFill>
              </a:rPr>
              <a:t>Sui generis right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3200" b="1" dirty="0">
                <a:solidFill>
                  <a:srgbClr val="002060"/>
                </a:solidFill>
              </a:rPr>
              <a:t>on the legal protection of databases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EDD99E4-DBB9-41EA-90C2-7EBF0293AEE8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34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9194"/>
            <a:ext cx="2857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763" y="1176338"/>
            <a:ext cx="7772400" cy="609600"/>
          </a:xfrm>
        </p:spPr>
        <p:txBody>
          <a:bodyPr/>
          <a:lstStyle/>
          <a:p>
            <a:r>
              <a:rPr lang="de-DE" altLang="de-DE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708275"/>
            <a:ext cx="7848872" cy="19446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altLang="de-DE" dirty="0"/>
              <a:t>Collection of </a:t>
            </a:r>
            <a:r>
              <a:rPr lang="de-DE" altLang="de-DE" dirty="0" err="1"/>
              <a:t>independent</a:t>
            </a:r>
            <a:r>
              <a:rPr lang="de-DE" altLang="de-DE" dirty="0"/>
              <a:t> </a:t>
            </a:r>
            <a:r>
              <a:rPr lang="de-DE" altLang="de-DE" dirty="0" err="1"/>
              <a:t>elements</a:t>
            </a:r>
            <a:r>
              <a:rPr lang="de-DE" altLang="de-DE" dirty="0"/>
              <a:t> AND </a:t>
            </a:r>
          </a:p>
          <a:p>
            <a:pPr marL="609600" indent="-609600">
              <a:buFontTx/>
              <a:buNone/>
            </a:pPr>
            <a:r>
              <a:rPr lang="de-DE" altLang="de-DE" dirty="0"/>
              <a:t>a </a:t>
            </a:r>
            <a:r>
              <a:rPr lang="de-DE" altLang="de-DE" b="1" dirty="0"/>
              <a:t>substantial </a:t>
            </a:r>
            <a:r>
              <a:rPr lang="de-DE" altLang="de-DE" b="1" dirty="0" err="1"/>
              <a:t>investment</a:t>
            </a:r>
            <a:endParaRPr lang="de-DE" altLang="de-DE" dirty="0"/>
          </a:p>
          <a:p>
            <a:pPr marL="609600" indent="-609600">
              <a:buFontTx/>
              <a:buAutoNum type="arabicPeriod"/>
            </a:pPr>
            <a:endParaRPr lang="de-DE" altLang="de-DE" dirty="0"/>
          </a:p>
          <a:p>
            <a:pPr marL="609600" indent="-609600" algn="ctr"/>
            <a:endParaRPr lang="de-DE" altLang="de-DE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856684" y="5481639"/>
            <a:ext cx="2592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Astrid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Cruse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Starnberg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07598" y="98170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TM = </a:t>
            </a:r>
            <a:r>
              <a:rPr lang="de-DE" alt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database</a:t>
            </a:r>
            <a:r>
              <a:rPr lang="de-DE" alt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9642" name="Picture 10" descr="spac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51021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5" name="Picture 13" descr="spacer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5862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8" name="AutoShape 16" descr="Stock Fotograf - datenbank, daten, &#10;strukturen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2114550" y="523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650" name="AutoShape 18" descr="Stock Fotograf - datenbank, daten, &#10;strukturen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1035050" y="5575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653" name="AutoShape 21" descr="Stock Foto - server, datenbank, &#10;lagerung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4076700" y="2533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655" name="AutoShape 23" descr="Stock Foto - server, datenbank, &#10;lagerung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3668713" y="2533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ED9833AF-4595-4DB9-92CE-020222BB7290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678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8918" y="6093296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560" y="1219200"/>
            <a:ext cx="784664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Overview: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740377"/>
            <a:ext cx="7846640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 marL="216000">
              <a:buFont typeface="Wingdings" pitchFamily="2" charset="2"/>
              <a:buNone/>
            </a:pPr>
            <a:r>
              <a:rPr lang="en-GB" sz="2800" kern="0" dirty="0">
                <a:solidFill>
                  <a:schemeClr val="tx2"/>
                </a:solidFill>
              </a:rPr>
              <a:t>Terminology?</a:t>
            </a:r>
          </a:p>
          <a:p>
            <a:pPr marL="216000">
              <a:buFont typeface="Wingdings" pitchFamily="2" charset="2"/>
              <a:buNone/>
            </a:pPr>
            <a:r>
              <a:rPr lang="en-GB" sz="2800" kern="0" dirty="0">
                <a:solidFill>
                  <a:schemeClr val="tx2"/>
                </a:solidFill>
              </a:rPr>
              <a:t>Recent cases</a:t>
            </a:r>
          </a:p>
          <a:p>
            <a:pPr>
              <a:buFont typeface="Wingdings" pitchFamily="2" charset="2"/>
              <a:buNone/>
            </a:pPr>
            <a:r>
              <a:rPr lang="en-GB" sz="2800" kern="0" dirty="0">
                <a:solidFill>
                  <a:schemeClr val="tx2"/>
                </a:solidFill>
              </a:rPr>
              <a:t>Introduction to IPR </a:t>
            </a:r>
            <a:br>
              <a:rPr lang="en-GB" sz="2800" kern="0" dirty="0">
                <a:solidFill>
                  <a:schemeClr val="tx2"/>
                </a:solidFill>
              </a:rPr>
            </a:br>
            <a:r>
              <a:rPr lang="en-GB" sz="1600" kern="0" dirty="0">
                <a:solidFill>
                  <a:schemeClr val="tx2"/>
                </a:solidFill>
              </a:rPr>
              <a:t>(see also: </a:t>
            </a:r>
            <a:r>
              <a:rPr lang="en-GB" sz="1600" b="1" dirty="0">
                <a:solidFill>
                  <a:schemeClr val="tx2"/>
                </a:solidFill>
                <a:hlinkClick r:id="rId3"/>
              </a:rPr>
              <a:t>http://www.wipo.int/copyright/en/about/</a:t>
            </a:r>
            <a:r>
              <a:rPr lang="en-GB" sz="1600" dirty="0">
                <a:solidFill>
                  <a:schemeClr val="tx2"/>
                </a:solidFill>
              </a:rPr>
              <a:t>)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endParaRPr lang="en-GB" kern="0" dirty="0">
              <a:solidFill>
                <a:schemeClr val="tx2"/>
              </a:solidFill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kern="0" dirty="0">
                <a:solidFill>
                  <a:schemeClr val="tx2"/>
                </a:solidFill>
              </a:rPr>
              <a:t>What does „copyright“ mean?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kern="0" dirty="0">
                <a:solidFill>
                  <a:schemeClr val="tx2"/>
                </a:solidFill>
              </a:rPr>
              <a:t>Legal bases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kern="0" dirty="0">
                <a:solidFill>
                  <a:schemeClr val="tx2"/>
                </a:solidFill>
              </a:rPr>
              <a:t>What is protected by copyright?</a:t>
            </a:r>
          </a:p>
          <a:p>
            <a:pPr>
              <a:buNone/>
            </a:pPr>
            <a:r>
              <a:rPr lang="en-GB" sz="2800" kern="0" dirty="0">
                <a:solidFill>
                  <a:schemeClr val="tx2"/>
                </a:solidFill>
              </a:rPr>
              <a:t>Terminology as subject to copyright</a:t>
            </a:r>
          </a:p>
          <a:p>
            <a:pPr>
              <a:buNone/>
            </a:pPr>
            <a:r>
              <a:rPr lang="en-GB" sz="2800" kern="0" dirty="0">
                <a:solidFill>
                  <a:schemeClr val="tx2"/>
                </a:solidFill>
              </a:rPr>
              <a:t>Translation memory (TM) and copyright</a:t>
            </a:r>
          </a:p>
          <a:p>
            <a:pPr marL="342900" lvl="1" indent="-342900">
              <a:buClr>
                <a:srgbClr val="C00000"/>
              </a:buClr>
              <a:buNone/>
            </a:pPr>
            <a:r>
              <a:rPr lang="en-GB" sz="2800" kern="0" dirty="0">
                <a:solidFill>
                  <a:schemeClr val="tx2"/>
                </a:solidFill>
                <a:cs typeface="+mn-cs"/>
              </a:rPr>
              <a:t>New developments and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25772-1077-4314-B5D4-9807B56704CE}"/>
              </a:ext>
            </a:extLst>
          </p:cNvPr>
          <p:cNvSpPr/>
          <p:nvPr/>
        </p:nvSpPr>
        <p:spPr>
          <a:xfrm>
            <a:off x="8563640" y="62797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02917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51" y="3786188"/>
            <a:ext cx="2857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81293"/>
            <a:ext cx="8229600" cy="19446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altLang="de-DE" dirty="0"/>
              <a:t>Collection of </a:t>
            </a:r>
            <a:r>
              <a:rPr lang="de-DE" altLang="de-DE" dirty="0" err="1"/>
              <a:t>independent</a:t>
            </a:r>
            <a:r>
              <a:rPr lang="de-DE" altLang="de-DE" dirty="0"/>
              <a:t> </a:t>
            </a:r>
            <a:r>
              <a:rPr lang="de-DE" altLang="de-DE" dirty="0" err="1"/>
              <a:t>elements</a:t>
            </a:r>
            <a:r>
              <a:rPr lang="de-DE" altLang="de-DE" dirty="0"/>
              <a:t> AND </a:t>
            </a:r>
          </a:p>
          <a:p>
            <a:pPr marL="609600" indent="-609600">
              <a:buFontTx/>
              <a:buNone/>
            </a:pPr>
            <a:r>
              <a:rPr lang="de-DE" altLang="de-DE" dirty="0"/>
              <a:t>a </a:t>
            </a:r>
            <a:r>
              <a:rPr lang="de-DE" altLang="de-DE" b="1" dirty="0"/>
              <a:t>personal </a:t>
            </a:r>
            <a:r>
              <a:rPr lang="de-DE" altLang="de-DE" b="1" dirty="0" err="1"/>
              <a:t>intellectual</a:t>
            </a:r>
            <a:r>
              <a:rPr lang="de-DE" altLang="de-DE" b="1" dirty="0"/>
              <a:t> </a:t>
            </a:r>
            <a:r>
              <a:rPr lang="de-DE" altLang="de-DE" b="1" dirty="0" err="1"/>
              <a:t>creation</a:t>
            </a:r>
            <a:endParaRPr lang="de-DE" altLang="de-DE" b="1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altLang="de-DE" sz="2400" dirty="0"/>
              <a:t>(in </a:t>
            </a:r>
            <a:r>
              <a:rPr lang="de-DE" altLang="de-DE" sz="2400" dirty="0" err="1"/>
              <a:t>terms</a:t>
            </a:r>
            <a:r>
              <a:rPr lang="de-DE" altLang="de-DE" sz="2400" dirty="0"/>
              <a:t> of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content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structure</a:t>
            </a:r>
            <a:r>
              <a:rPr lang="de-DE" altLang="de-DE" sz="2400" dirty="0"/>
              <a:t> of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database</a:t>
            </a:r>
            <a:r>
              <a:rPr lang="de-DE" altLang="de-DE" sz="2400" dirty="0"/>
              <a:t>)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de-DE" altLang="de-DE" sz="2400" dirty="0"/>
          </a:p>
          <a:p>
            <a:pPr marL="0" indent="0" algn="ctr">
              <a:lnSpc>
                <a:spcPct val="90000"/>
              </a:lnSpc>
            </a:pPr>
            <a:endParaRPr lang="de-DE" alt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296988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A7614-6530-4C38-A6E2-531B056BBE19}" type="slidenum">
              <a: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56177" y="5314951"/>
            <a:ext cx="23762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Astrid </a:t>
            </a:r>
            <a:r>
              <a:rPr kumimoji="0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Cruse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Starnberg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25450" y="9351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TM = </a:t>
            </a:r>
            <a:r>
              <a:rPr lang="de-DE" alt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database</a:t>
            </a:r>
            <a:r>
              <a:rPr lang="de-DE" alt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altLang="de-DE" sz="3000" b="1" dirty="0" err="1">
                <a:solidFill>
                  <a:srgbClr val="222D80"/>
                </a:solidFill>
                <a:latin typeface="+mj-lt"/>
                <a:ea typeface="+mj-ea"/>
                <a:cs typeface="+mj-cs"/>
              </a:rPr>
              <a:t>work</a:t>
            </a:r>
            <a:r>
              <a:rPr lang="de-DE" altLang="de-DE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5784" name="Picture 8" descr="spac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51021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spacer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5862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AutoShape 10" descr="Stock Fotograf - datenbank, daten, &#10;strukturen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2114550" y="523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787" name="AutoShape 11" descr="Stock Fotograf - datenbank, daten, &#10;strukturen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1035050" y="5575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788" name="AutoShape 12" descr="Stock Foto - server, datenbank, &#10;lagerung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4076700" y="2533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789" name="AutoShape 13" descr="Stock Foto - server, datenbank, &#10;lagerung. fotosearch &#10;- suche stockfotografien, &#10;fotos, wandbilder, &#10;bilder und foto &#10;clipart"/>
          <p:cNvSpPr>
            <a:spLocks noChangeAspect="1" noChangeArrowheads="1"/>
          </p:cNvSpPr>
          <p:nvPr/>
        </p:nvSpPr>
        <p:spPr bwMode="auto">
          <a:xfrm>
            <a:off x="3668713" y="2533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554D65D3-F926-4CED-B841-5AA24404F9BF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673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0651" y="1268760"/>
            <a:ext cx="8348663" cy="579437"/>
          </a:xfrm>
        </p:spPr>
        <p:txBody>
          <a:bodyPr/>
          <a:lstStyle/>
          <a:p>
            <a:r>
              <a:rPr lang="en-US" b="1" kern="1200" dirty="0"/>
              <a:t>What does copyright m</a:t>
            </a:r>
            <a:r>
              <a:rPr lang="en-US" b="1" kern="1200" dirty="0">
                <a:solidFill>
                  <a:srgbClr val="002060"/>
                </a:solidFill>
              </a:rPr>
              <a:t>ean</a:t>
            </a:r>
            <a:r>
              <a:rPr lang="en-US" b="1" kern="1200" dirty="0"/>
              <a:t>?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651" y="1918296"/>
            <a:ext cx="7777163" cy="259238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b="0" dirty="0">
                <a:solidFill>
                  <a:srgbClr val="C00000"/>
                </a:solidFill>
              </a:rPr>
              <a:t>Copyright</a:t>
            </a:r>
            <a:r>
              <a:rPr lang="en-GB" sz="2200" b="0" dirty="0">
                <a:solidFill>
                  <a:schemeClr val="tx2"/>
                </a:solidFill>
              </a:rPr>
              <a:t> is a set of </a:t>
            </a:r>
            <a:r>
              <a:rPr lang="en-GB" sz="2200" b="1" dirty="0">
                <a:solidFill>
                  <a:schemeClr val="tx2"/>
                </a:solidFill>
              </a:rPr>
              <a:t>exclusive rights </a:t>
            </a:r>
            <a:r>
              <a:rPr lang="en-GB" sz="2200" b="0" dirty="0">
                <a:solidFill>
                  <a:schemeClr val="tx2"/>
                </a:solidFill>
              </a:rPr>
              <a:t>regulating the use </a:t>
            </a:r>
            <a:br>
              <a:rPr lang="en-GB" sz="2200" b="0" dirty="0">
                <a:solidFill>
                  <a:schemeClr val="tx2"/>
                </a:solidFill>
              </a:rPr>
            </a:br>
            <a:r>
              <a:rPr lang="en-GB" sz="2200" b="0" dirty="0">
                <a:solidFill>
                  <a:schemeClr val="tx2"/>
                </a:solidFill>
              </a:rPr>
              <a:t>of </a:t>
            </a:r>
            <a:r>
              <a:rPr lang="en-GB" sz="2200" b="1" dirty="0">
                <a:solidFill>
                  <a:schemeClr val="tx2"/>
                </a:solidFill>
              </a:rPr>
              <a:t>a particular expression </a:t>
            </a:r>
            <a:r>
              <a:rPr lang="en-GB" sz="2200" b="0" dirty="0">
                <a:solidFill>
                  <a:schemeClr val="tx2"/>
                </a:solidFill>
              </a:rPr>
              <a:t>of an </a:t>
            </a:r>
            <a:r>
              <a:rPr lang="en-GB" sz="2200" b="1" dirty="0">
                <a:solidFill>
                  <a:schemeClr val="tx2"/>
                </a:solidFill>
              </a:rPr>
              <a:t>idea or information </a:t>
            </a:r>
            <a:r>
              <a:rPr lang="en-GB" b="0" dirty="0">
                <a:solidFill>
                  <a:schemeClr val="tx2"/>
                </a:solidFill>
              </a:rPr>
              <a:t>(</a:t>
            </a:r>
            <a:r>
              <a:rPr lang="en-GB" b="0" dirty="0">
                <a:solidFill>
                  <a:schemeClr val="tx2"/>
                </a:solidFill>
                <a:hlinkClick r:id="rId3"/>
              </a:rPr>
              <a:t>http://en.wikipedia.org/wiki/Copyright</a:t>
            </a:r>
            <a:r>
              <a:rPr lang="en-GB" b="0" dirty="0">
                <a:solidFill>
                  <a:schemeClr val="tx2"/>
                </a:solidFill>
              </a:rPr>
              <a:t>)</a:t>
            </a:r>
          </a:p>
          <a:p>
            <a:pPr marL="0" lvl="2" indent="0">
              <a:buClr>
                <a:srgbClr val="C00000"/>
              </a:buClr>
              <a:buNone/>
            </a:pPr>
            <a:endParaRPr lang="en-GB" b="0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200" dirty="0">
                <a:solidFill>
                  <a:srgbClr val="C00000"/>
                </a:solidFill>
              </a:rPr>
              <a:t>/Copyright/ </a:t>
            </a:r>
            <a:r>
              <a:rPr lang="en-GB" sz="2200" dirty="0">
                <a:solidFill>
                  <a:schemeClr val="tx2"/>
                </a:solidFill>
              </a:rPr>
              <a:t>(=author’s/originator’s right) is the exclusive right of an author/originator to his/her work</a:t>
            </a:r>
            <a:r>
              <a:rPr lang="en-GB" b="0" dirty="0">
                <a:solidFill>
                  <a:schemeClr val="tx2"/>
                </a:solidFill>
              </a:rPr>
              <a:t> </a:t>
            </a:r>
            <a:br>
              <a:rPr lang="en-GB" b="0" dirty="0">
                <a:solidFill>
                  <a:schemeClr val="tx2"/>
                </a:solidFill>
              </a:rPr>
            </a:br>
            <a:r>
              <a:rPr lang="en-GB" b="0" dirty="0">
                <a:solidFill>
                  <a:schemeClr val="tx2"/>
                </a:solidFill>
              </a:rPr>
              <a:t>(</a:t>
            </a:r>
            <a:r>
              <a:rPr lang="en-GB" b="0" dirty="0">
                <a:solidFill>
                  <a:schemeClr val="tx2"/>
                </a:solidFill>
                <a:hlinkClick r:id="rId4"/>
              </a:rPr>
              <a:t>http://de.wikipedia.org/wiki/Urheberrecht</a:t>
            </a:r>
            <a:r>
              <a:rPr lang="en-GB" b="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GB" b="0" dirty="0">
              <a:solidFill>
                <a:schemeClr val="tx2"/>
              </a:solidFill>
            </a:endParaRP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1475161" y="4652963"/>
            <a:ext cx="698527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2 </a:t>
            </a:r>
            <a:r>
              <a:rPr lang="en-GB" sz="2200" dirty="0">
                <a:solidFill>
                  <a:srgbClr val="C00000"/>
                </a:solidFill>
                <a:latin typeface="Tahoma" pitchFamily="34" charset="0"/>
              </a:rPr>
              <a:t>different concepts of “author’s right”</a:t>
            </a:r>
            <a:r>
              <a:rPr lang="en-GB" sz="2200" dirty="0">
                <a:solidFill>
                  <a:srgbClr val="002060"/>
                </a:solidFill>
                <a:latin typeface="Tahoma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Tahoma" pitchFamily="34" charset="0"/>
              </a:rPr>
              <a:t>“copyright” in Anglo-American law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>
                <a:solidFill>
                  <a:schemeClr val="tx2"/>
                </a:solidFill>
                <a:latin typeface="Tahoma" pitchFamily="34" charset="0"/>
              </a:rPr>
              <a:t>“</a:t>
            </a:r>
            <a:r>
              <a:rPr lang="en-GB" sz="2200" dirty="0" err="1">
                <a:solidFill>
                  <a:schemeClr val="tx2"/>
                </a:solidFill>
                <a:latin typeface="Tahoma" pitchFamily="34" charset="0"/>
              </a:rPr>
              <a:t>droit</a:t>
            </a:r>
            <a:r>
              <a:rPr lang="en-GB" sz="2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Tahoma" pitchFamily="34" charset="0"/>
              </a:rPr>
              <a:t>d’auteur</a:t>
            </a:r>
            <a:r>
              <a:rPr lang="en-GB" sz="2200" dirty="0">
                <a:solidFill>
                  <a:schemeClr val="tx2"/>
                </a:solidFill>
                <a:latin typeface="Tahoma" pitchFamily="34" charset="0"/>
              </a:rPr>
              <a:t>” / “</a:t>
            </a:r>
            <a:r>
              <a:rPr lang="en-GB" sz="2200" dirty="0" err="1">
                <a:solidFill>
                  <a:schemeClr val="tx2"/>
                </a:solidFill>
                <a:latin typeface="Tahoma" pitchFamily="34" charset="0"/>
              </a:rPr>
              <a:t>Urheberrecht</a:t>
            </a:r>
            <a:r>
              <a:rPr lang="en-GB" sz="2200" dirty="0">
                <a:solidFill>
                  <a:schemeClr val="tx2"/>
                </a:solidFill>
                <a:latin typeface="Tahoma" pitchFamily="34" charset="0"/>
              </a:rPr>
              <a:t>” in continental European law</a:t>
            </a:r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755576" y="4674078"/>
            <a:ext cx="719585" cy="432048"/>
          </a:xfrm>
          <a:prstGeom prst="rightArrow">
            <a:avLst>
              <a:gd name="adj1" fmla="val 50000"/>
              <a:gd name="adj2" fmla="val 59912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223AD23-97FE-42DB-BF5A-B070BA48DD19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443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320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Copyright as a stimulus for progress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320" y="2726710"/>
            <a:ext cx="3238500" cy="1653481"/>
          </a:xfrm>
        </p:spPr>
        <p:txBody>
          <a:bodyPr/>
          <a:lstStyle/>
          <a:p>
            <a:pPr marL="0" indent="0" eaLnBrk="1" hangingPunct="1">
              <a:buClr>
                <a:schemeClr val="folHlink"/>
              </a:buClr>
              <a:buSzPct val="75000"/>
              <a:buNone/>
            </a:pPr>
            <a:r>
              <a:rPr lang="en-GB" sz="2400" kern="1200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intended as stimulus for artistic creation and scientific research</a:t>
            </a:r>
            <a:br>
              <a:rPr lang="en-GB" sz="2400" kern="1200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</a:br>
            <a:r>
              <a:rPr lang="en-GB" sz="2400" i="1" kern="1200" dirty="0">
                <a:solidFill>
                  <a:schemeClr val="tx2"/>
                </a:solidFill>
                <a:latin typeface="Tahoma" pitchFamily="34" charset="0"/>
                <a:ea typeface="ＭＳ Ｐゴシック" pitchFamily="34" charset="-128"/>
                <a:cs typeface="Arial" charset="0"/>
              </a:rPr>
              <a:t>in order to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61885" y="2731287"/>
            <a:ext cx="3363441" cy="174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GB" dirty="0">
                <a:solidFill>
                  <a:schemeClr val="tx2"/>
                </a:solidFill>
                <a:latin typeface="Tahoma" pitchFamily="34" charset="0"/>
              </a:rPr>
              <a:t>ensure wide </a:t>
            </a:r>
            <a:r>
              <a:rPr lang="en-GB" dirty="0" err="1">
                <a:solidFill>
                  <a:schemeClr val="tx2"/>
                </a:solidFill>
                <a:latin typeface="Tahoma" pitchFamily="34" charset="0"/>
              </a:rPr>
              <a:t>distrib-ution</a:t>
            </a:r>
            <a:r>
              <a:rPr lang="en-GB" dirty="0">
                <a:solidFill>
                  <a:schemeClr val="tx2"/>
                </a:solidFill>
                <a:latin typeface="Tahoma" pitchFamily="34" charset="0"/>
              </a:rPr>
              <a:t> of the results of intellectual works </a:t>
            </a:r>
            <a:br>
              <a:rPr lang="en-GB" dirty="0">
                <a:solidFill>
                  <a:schemeClr val="tx2"/>
                </a:solidFill>
                <a:latin typeface="Tahoma" pitchFamily="34" charset="0"/>
              </a:rPr>
            </a:br>
            <a:r>
              <a:rPr lang="en-GB" i="1" dirty="0">
                <a:solidFill>
                  <a:schemeClr val="tx2"/>
                </a:solidFill>
                <a:latin typeface="Tahoma" pitchFamily="34" charset="0"/>
              </a:rPr>
              <a:t>in order to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61457" y="4494590"/>
            <a:ext cx="3836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</a:pPr>
            <a:r>
              <a:rPr lang="en-GB" b="1" dirty="0">
                <a:solidFill>
                  <a:srgbClr val="122974"/>
                </a:solidFill>
                <a:latin typeface="Tahoma" pitchFamily="34" charset="0"/>
              </a:rPr>
              <a:t>promote scientific, social and intellectual progress </a:t>
            </a:r>
          </a:p>
          <a:p>
            <a:pPr>
              <a:buFont typeface="Wingdings" pitchFamily="2" charset="2"/>
              <a:buChar char="Ø"/>
            </a:pPr>
            <a:endParaRPr lang="en-GB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55738" y="5610225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Times New Roman" pitchFamily="18" charset="0"/>
              <a:buChar char="≠"/>
            </a:pPr>
            <a:endParaRPr lang="de-DE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39838" y="5537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/>
          </a:p>
        </p:txBody>
      </p:sp>
      <p:sp>
        <p:nvSpPr>
          <p:cNvPr id="15" name="Pfeil nach links, rechts und oben 14"/>
          <p:cNvSpPr/>
          <p:nvPr/>
        </p:nvSpPr>
        <p:spPr bwMode="auto">
          <a:xfrm rot="10800000">
            <a:off x="3800062" y="3318421"/>
            <a:ext cx="1216152" cy="1061770"/>
          </a:xfrm>
          <a:prstGeom prst="leftRightUpArrow">
            <a:avLst/>
          </a:prstGeom>
          <a:solidFill>
            <a:srgbClr val="33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55876" y="2107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22974"/>
                </a:solidFill>
                <a:latin typeface="Tahoma" pitchFamily="34" charset="0"/>
              </a:rPr>
              <a:t>COPYRIGHT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C3E25D4-5734-437D-B6F2-22E0AAED9A80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555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481" y="1175867"/>
            <a:ext cx="8348663" cy="579437"/>
          </a:xfrm>
        </p:spPr>
        <p:txBody>
          <a:bodyPr/>
          <a:lstStyle/>
          <a:p>
            <a:r>
              <a:rPr lang="en-GB" b="1" kern="1200" dirty="0"/>
              <a:t>Terminology as subject to IPR – I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35098" y="1844824"/>
            <a:ext cx="8175427" cy="462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Clr>
                <a:schemeClr val="folHlink"/>
              </a:buClr>
              <a:buSzPct val="150000"/>
            </a:pPr>
            <a:r>
              <a:rPr lang="en-GB" b="1" dirty="0">
                <a:solidFill>
                  <a:srgbClr val="C00000"/>
                </a:solidFill>
                <a:latin typeface="Tahoma" pitchFamily="34" charset="0"/>
              </a:rPr>
              <a:t>Not</a:t>
            </a:r>
            <a:r>
              <a:rPr lang="en-GB" dirty="0">
                <a:solidFill>
                  <a:srgbClr val="122974"/>
                </a:solidFill>
                <a:latin typeface="Tahoma" pitchFamily="34" charset="0"/>
              </a:rPr>
              <a:t> protected/protectable:</a:t>
            </a:r>
          </a:p>
          <a:p>
            <a:pPr marL="342900" lvl="1" indent="-34290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pPr marL="342900" lvl="1" indent="-34290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Ideas</a:t>
            </a:r>
          </a:p>
          <a:p>
            <a:pPr marL="342900" lvl="1" indent="-34290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Knowledge</a:t>
            </a:r>
          </a:p>
          <a:p>
            <a:pPr marL="342900" lvl="1" indent="-34290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Text below a certain threshold – e.g. a definition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GB" b="1" dirty="0">
                <a:solidFill>
                  <a:srgbClr val="122974"/>
                </a:solidFill>
                <a:latin typeface="Tahoma" pitchFamily="34" charset="0"/>
              </a:rPr>
              <a:t>Protected/protectable:</a:t>
            </a:r>
          </a:p>
          <a:p>
            <a:pPr marL="342900" lvl="1" indent="-342900" eaLnBrk="1" hangingPunct="1">
              <a:lnSpc>
                <a:spcPct val="150000"/>
              </a:lnSpc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Representations and presentations of knowledge</a:t>
            </a:r>
          </a:p>
          <a:p>
            <a:pPr marL="742950" lvl="1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</a:rPr>
              <a:t>Texts</a:t>
            </a:r>
            <a:r>
              <a:rPr lang="en-GB" sz="2000" dirty="0">
                <a:solidFill>
                  <a:schemeClr val="tx2"/>
                </a:solidFill>
                <a:latin typeface="+mn-lt"/>
                <a:ea typeface="+mn-ea"/>
              </a:rPr>
              <a:t> (and other kinds of content above a certain threshold)</a:t>
            </a:r>
          </a:p>
          <a:p>
            <a:pPr marL="742950" lvl="1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+mn-ea"/>
              </a:rPr>
              <a:t>!Non-linguistic representations!</a:t>
            </a:r>
          </a:p>
          <a:p>
            <a:pPr marL="742950" lvl="1" indent="-28575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+mn-lt"/>
                <a:ea typeface="+mn-ea"/>
              </a:rPr>
              <a:t>Databases</a:t>
            </a:r>
            <a:r>
              <a:rPr lang="en-GB" sz="2000" dirty="0">
                <a:solidFill>
                  <a:schemeClr val="tx2"/>
                </a:solidFill>
                <a:latin typeface="+mn-lt"/>
                <a:ea typeface="+mn-ea"/>
              </a:rPr>
              <a:t> (containing linguistic and non-linguistic data)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folHlink"/>
              </a:buClr>
              <a:buSzPct val="150000"/>
            </a:pPr>
            <a:endParaRPr lang="en-GB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A744C71-6672-43F0-BCB2-F9725F6A0ED8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533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pPr eaLnBrk="1" hangingPunct="1"/>
            <a:r>
              <a:rPr lang="en-GB" b="1" kern="1200" dirty="0"/>
              <a:t>Terminology as subject to IPR - 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7" y="1844824"/>
            <a:ext cx="7921625" cy="4121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b="0" dirty="0">
                <a:solidFill>
                  <a:schemeClr val="tx2"/>
                </a:solidFill>
              </a:rPr>
              <a:t>Terminology resources can comprise: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2400" kern="1200" dirty="0">
                <a:solidFill>
                  <a:schemeClr val="tx2"/>
                </a:solidFill>
                <a:cs typeface="+mn-cs"/>
              </a:rPr>
              <a:t>terminological data proper, such as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linguistic data </a:t>
            </a:r>
            <a:br>
              <a:rPr lang="en-GB" sz="2000" dirty="0">
                <a:solidFill>
                  <a:schemeClr val="tx2"/>
                </a:solidFill>
                <a:cs typeface="Arial" charset="0"/>
              </a:rPr>
            </a:br>
            <a:r>
              <a:rPr lang="en-GB" sz="2000" dirty="0">
                <a:solidFill>
                  <a:schemeClr val="tx2"/>
                </a:solidFill>
                <a:cs typeface="Arial" charset="0"/>
              </a:rPr>
              <a:t>(terms, abbreviations, symbols, definitions, other kinds of explanatory texts, etc.) – </a:t>
            </a:r>
            <a:r>
              <a:rPr lang="en-GB" sz="2000" dirty="0">
                <a:solidFill>
                  <a:srgbClr val="122974"/>
                </a:solidFill>
                <a:cs typeface="Arial" charset="0"/>
              </a:rPr>
              <a:t>trade marks? word-design mark?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non-linguistic data </a:t>
            </a:r>
            <a:br>
              <a:rPr lang="en-GB" sz="2000" dirty="0">
                <a:solidFill>
                  <a:schemeClr val="tx2"/>
                </a:solidFill>
                <a:cs typeface="Arial" charset="0"/>
              </a:rPr>
            </a:br>
            <a:r>
              <a:rPr lang="en-GB" sz="2000" dirty="0">
                <a:solidFill>
                  <a:schemeClr val="tx2"/>
                </a:solidFill>
                <a:cs typeface="Arial" charset="0"/>
              </a:rPr>
              <a:t>(graphical symbols, images, complex graphs, logos etc. to which different copyright provisions and other IPRs can apply)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2400" kern="1200" dirty="0">
                <a:solidFill>
                  <a:schemeClr val="tx2"/>
                </a:solidFill>
                <a:cs typeface="+mn-cs"/>
              </a:rPr>
              <a:t>associated information</a:t>
            </a:r>
            <a:endParaRPr lang="de-DE" sz="2400" kern="1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2B53F256-A071-45E2-B0AF-0D948B32201D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876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pPr eaLnBrk="1" hangingPunct="1"/>
            <a:r>
              <a:rPr lang="en-GB" b="1" kern="1200" dirty="0"/>
              <a:t>Terminology as subject to IPR – III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8493" y="1844824"/>
            <a:ext cx="7847013" cy="424847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None/>
            </a:pPr>
            <a:r>
              <a:rPr lang="en-GB" b="0" dirty="0">
                <a:solidFill>
                  <a:schemeClr val="tx2"/>
                </a:solidFill>
              </a:rPr>
              <a:t>Do the </a:t>
            </a:r>
            <a:r>
              <a:rPr lang="en-GB" dirty="0">
                <a:solidFill>
                  <a:schemeClr val="tx2"/>
                </a:solidFill>
              </a:rPr>
              <a:t>following constitute copyright or some other IPR?</a:t>
            </a:r>
            <a:endParaRPr lang="en-GB" b="0" dirty="0">
              <a:solidFill>
                <a:schemeClr val="tx2"/>
              </a:solidFill>
            </a:endParaRP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concepts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terms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0066CC"/>
                </a:solidFill>
                <a:cs typeface="Arial" charset="0"/>
              </a:rPr>
              <a:t>proper names (</a:t>
            </a:r>
            <a:r>
              <a:rPr lang="en-GB" sz="2000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sz="2000" dirty="0">
                <a:solidFill>
                  <a:srgbClr val="0066CC"/>
                </a:solidFill>
                <a:cs typeface="Arial" charset="0"/>
              </a:rPr>
              <a:t>) </a:t>
            </a:r>
            <a:r>
              <a:rPr lang="en-GB" sz="2000" i="1" dirty="0">
                <a:solidFill>
                  <a:srgbClr val="0066CC"/>
                </a:solidFill>
                <a:cs typeface="Arial" charset="0"/>
              </a:rPr>
              <a:t>(esp. if trademark/logo protected)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definitions etc.</a:t>
            </a:r>
          </a:p>
          <a:p>
            <a:pPr lvl="2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cs typeface="Arial" charset="0"/>
              </a:rPr>
              <a:t>definitions proper</a:t>
            </a:r>
            <a:endParaRPr lang="en-GB" b="1" dirty="0">
              <a:solidFill>
                <a:srgbClr val="C00000"/>
              </a:solidFill>
              <a:cs typeface="Arial" charset="0"/>
            </a:endParaRPr>
          </a:p>
          <a:p>
            <a:pPr lvl="2">
              <a:buClr>
                <a:srgbClr val="002060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cs typeface="Arial" charset="0"/>
              </a:rPr>
              <a:t>explanations?  (</a:t>
            </a:r>
            <a:r>
              <a:rPr lang="en-GB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lvl="2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cs typeface="Arial" charset="0"/>
              </a:rPr>
              <a:t>citations, defining contexts, … (</a:t>
            </a:r>
            <a:r>
              <a:rPr lang="en-GB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other kind of concept description (</a:t>
            </a:r>
            <a:r>
              <a:rPr lang="en-GB" sz="2000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sz="2000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pictures </a:t>
            </a:r>
            <a:r>
              <a:rPr lang="en-GB" sz="2000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endParaRPr lang="en-GB" sz="2000" b="1" dirty="0">
              <a:solidFill>
                <a:schemeClr val="tx2"/>
              </a:solidFill>
              <a:cs typeface="Arial" charset="0"/>
            </a:endParaRPr>
          </a:p>
          <a:p>
            <a:pPr lvl="1" eaLnBrk="1" hangingPunct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formulae (</a:t>
            </a:r>
            <a:r>
              <a:rPr lang="en-GB" sz="2000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sz="2000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lvl="1" eaLnBrk="1" hangingPunct="1">
              <a:spcAft>
                <a:spcPct val="25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graphical representations (</a:t>
            </a:r>
            <a:r>
              <a:rPr lang="en-GB" sz="2000" b="1" dirty="0">
                <a:solidFill>
                  <a:srgbClr val="C00000"/>
                </a:solidFill>
                <a:latin typeface="Lucida Handwriting"/>
                <a:cs typeface="Arial" charset="0"/>
              </a:rPr>
              <a:t>√</a:t>
            </a:r>
            <a:r>
              <a:rPr lang="en-GB" sz="2000" dirty="0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5462704-2A20-42F6-A763-0A576EBF5802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210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Exploitation rights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7772400" cy="4183062"/>
          </a:xfrm>
        </p:spPr>
        <p:txBody>
          <a:bodyPr/>
          <a:lstStyle/>
          <a:p>
            <a:pPr marL="0" lvl="1" indent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Comprise the right of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Reproduction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Performance to the public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Translation, adaptation, other alteration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Using and distributing altered versions of the work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Distribution (in general)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None/>
            </a:pPr>
            <a:endParaRPr lang="en-GB" sz="2000" b="1" dirty="0">
              <a:solidFill>
                <a:schemeClr val="tx2"/>
              </a:solidFill>
              <a:cs typeface="+mn-cs"/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en-GB" b="1" dirty="0">
                <a:solidFill>
                  <a:schemeClr val="tx2"/>
                </a:solidFill>
                <a:cs typeface="+mn-cs"/>
                <a:sym typeface="Wingdings" pitchFamily="2" charset="2"/>
              </a:rPr>
              <a:t> </a:t>
            </a:r>
            <a:r>
              <a:rPr lang="en-GB" b="1" dirty="0">
                <a:solidFill>
                  <a:srgbClr val="C00000"/>
                </a:solidFill>
                <a:cs typeface="+mn-cs"/>
                <a:sym typeface="Wingdings" pitchFamily="2" charset="2"/>
              </a:rPr>
              <a:t>Collective rights management &amp; CR collecting societies/agencies</a:t>
            </a:r>
            <a:endParaRPr lang="en-GB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DA0D7580-B172-4DBF-8B80-55C6F085D319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97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Limitations and exemptions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5607" y="1844824"/>
            <a:ext cx="8182857" cy="4038600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Reuse of data without permission and royalties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SzTx/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Quotation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SzTx/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Private purposes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SzTx/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Illustration for teaching or research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SzTx/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Public security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6"/>
              </a:buClr>
              <a:buSzTx/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Administrative or judicial procedure</a:t>
            </a:r>
          </a:p>
          <a:p>
            <a:pPr lvl="1" eaLnBrk="1" hangingPunct="1"/>
            <a:endParaRPr lang="en-GB" b="0" dirty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Anglo-American law: “fair use”, “fair dealing”</a:t>
            </a:r>
          </a:p>
          <a:p>
            <a:pPr marL="0" lvl="1" indent="0" eaLnBrk="1" hangingPunct="1">
              <a:spcBef>
                <a:spcPct val="0"/>
              </a:spcBef>
              <a:buClr>
                <a:srgbClr val="C00000"/>
              </a:buClr>
              <a:buNone/>
            </a:pPr>
            <a:endParaRPr lang="en-GB" sz="2400" dirty="0">
              <a:solidFill>
                <a:schemeClr val="tx2"/>
              </a:solidFill>
              <a:cs typeface="+mn-cs"/>
            </a:endParaRPr>
          </a:p>
          <a:p>
            <a:pPr marL="0" lvl="1" indent="0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n-GB" sz="2000" dirty="0">
                <a:solidFill>
                  <a:srgbClr val="C00000"/>
                </a:solidFill>
                <a:cs typeface="+mn-cs"/>
                <a:sym typeface="Wingdings" pitchFamily="2" charset="2"/>
              </a:rPr>
              <a:t> of course there are activities to restrict these limitations/exemptions</a:t>
            </a:r>
            <a:endParaRPr lang="en-GB" sz="20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0B0B343F-BD44-4386-9EA9-E1D5CFF6D9FC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832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pPr eaLnBrk="1" hangingPunct="1"/>
            <a:r>
              <a:rPr lang="en-GB" b="1" kern="1200" dirty="0"/>
              <a:t>Digital rights management – DRM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5724" y="1875867"/>
            <a:ext cx="7921625" cy="37623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b="1" i="1" dirty="0">
                <a:solidFill>
                  <a:schemeClr val="tx2"/>
                </a:solidFill>
              </a:rPr>
              <a:t>Past:</a:t>
            </a:r>
            <a:r>
              <a:rPr lang="en-GB" b="0" i="1" dirty="0">
                <a:solidFill>
                  <a:schemeClr val="tx2"/>
                </a:solidFill>
              </a:rPr>
              <a:t> </a:t>
            </a:r>
            <a:r>
              <a:rPr lang="en-GB" b="0" i="1" dirty="0">
                <a:solidFill>
                  <a:srgbClr val="C00000"/>
                </a:solidFill>
              </a:rPr>
              <a:t>main obstacles to terminological data exchange</a:t>
            </a:r>
            <a:r>
              <a:rPr lang="en-GB" b="0" i="1" dirty="0">
                <a:solidFill>
                  <a:schemeClr val="tx2"/>
                </a:solidFill>
              </a:rPr>
              <a:t>: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cs typeface="+mn-cs"/>
              </a:rPr>
              <a:t>No/inconsistent use of harmonized data categories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cs typeface="+mn-cs"/>
              </a:rPr>
              <a:t>No application of standards-based data model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tx2"/>
                </a:solidFill>
                <a:cs typeface="+mn-cs"/>
              </a:rPr>
              <a:t>No application of commonly used classification scheme, references to sources of information etc.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14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b="1" i="1" dirty="0">
                <a:solidFill>
                  <a:schemeClr val="tx2"/>
                </a:solidFill>
              </a:rPr>
              <a:t>Today:</a:t>
            </a:r>
            <a:r>
              <a:rPr lang="en-GB" b="0" i="1" dirty="0">
                <a:solidFill>
                  <a:schemeClr val="tx2"/>
                </a:solidFill>
              </a:rPr>
              <a:t> </a:t>
            </a:r>
            <a:r>
              <a:rPr lang="en-GB" b="0" i="1" dirty="0">
                <a:solidFill>
                  <a:srgbClr val="C00000"/>
                </a:solidFill>
              </a:rPr>
              <a:t>new obstacles</a:t>
            </a:r>
            <a:r>
              <a:rPr lang="en-GB" b="0" i="1" dirty="0">
                <a:solidFill>
                  <a:schemeClr val="tx2"/>
                </a:solidFill>
              </a:rPr>
              <a:t> to web-based cooperation</a:t>
            </a:r>
            <a:br>
              <a:rPr lang="en-GB" b="0" i="1" dirty="0">
                <a:solidFill>
                  <a:schemeClr val="tx2"/>
                </a:solidFill>
              </a:rPr>
            </a:br>
            <a:r>
              <a:rPr lang="en-GB" b="0" i="1" dirty="0">
                <a:solidFill>
                  <a:schemeClr val="tx2"/>
                </a:solidFill>
              </a:rPr>
              <a:t>(WRT data exchange and distribution):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“volatility” of Internet sources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Different types of links </a:t>
            </a:r>
            <a:r>
              <a:rPr lang="en-GB" sz="2400" dirty="0">
                <a:solidFill>
                  <a:srgbClr val="C00000"/>
                </a:solidFill>
                <a:cs typeface="+mn-cs"/>
                <a:sym typeface="Wingdings" pitchFamily="2" charset="2"/>
              </a:rPr>
              <a:t> surface-links vs. framing</a:t>
            </a:r>
            <a:endParaRPr lang="en-GB" sz="2400" dirty="0">
              <a:solidFill>
                <a:srgbClr val="C00000"/>
              </a:solidFill>
              <a:cs typeface="+mn-cs"/>
            </a:endParaRP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Different </a:t>
            </a:r>
            <a:r>
              <a:rPr lang="en-GB" sz="2400" dirty="0">
                <a:solidFill>
                  <a:srgbClr val="C00000"/>
                </a:solidFill>
                <a:cs typeface="+mn-cs"/>
              </a:rPr>
              <a:t>copyright </a:t>
            </a:r>
            <a:r>
              <a:rPr lang="en-GB" sz="2400" dirty="0">
                <a:solidFill>
                  <a:schemeClr val="tx2"/>
                </a:solidFill>
                <a:cs typeface="+mn-cs"/>
              </a:rPr>
              <a:t>on individual content items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b="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b="0" dirty="0">
              <a:solidFill>
                <a:schemeClr val="tx2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40036" y="5748238"/>
            <a:ext cx="70924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Tahoma" pitchFamily="34" charset="0"/>
              </a:rPr>
              <a:t>Minimum DRM functions </a:t>
            </a:r>
            <a:r>
              <a:rPr lang="en-US" dirty="0">
                <a:solidFill>
                  <a:srgbClr val="122974"/>
                </a:solidFill>
                <a:latin typeface="Tahoma" pitchFamily="34" charset="0"/>
              </a:rPr>
              <a:t>have become imperative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91195" y="5758557"/>
            <a:ext cx="648841" cy="431899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2833E39-95EC-4EE2-9E7E-48309D0FA9CD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448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94" y="1052736"/>
            <a:ext cx="7211144" cy="778098"/>
          </a:xfrm>
        </p:spPr>
        <p:txBody>
          <a:bodyPr/>
          <a:lstStyle/>
          <a:p>
            <a:r>
              <a:rPr lang="en-US" b="1" dirty="0"/>
              <a:t>Approach to a DRM solution 1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8305" y="1948617"/>
            <a:ext cx="9073008" cy="433447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Unique identification of the resource:</a:t>
            </a:r>
            <a:endParaRPr lang="de-DE" b="1" dirty="0"/>
          </a:p>
          <a:p>
            <a:pPr lvl="1">
              <a:spcBef>
                <a:spcPts val="0"/>
              </a:spcBef>
            </a:pPr>
            <a:r>
              <a:rPr lang="en-US" sz="2000" dirty="0"/>
              <a:t>Conventional publications: (</a:t>
            </a:r>
            <a:r>
              <a:rPr lang="en-US" sz="2000" dirty="0" err="1">
                <a:solidFill>
                  <a:srgbClr val="C00000"/>
                </a:solidFill>
              </a:rPr>
              <a:t>macrocontent</a:t>
            </a:r>
            <a:r>
              <a:rPr lang="en-US" sz="2000" dirty="0"/>
              <a:t>)</a:t>
            </a:r>
            <a:endParaRPr lang="de-DE" sz="2000" dirty="0"/>
          </a:p>
          <a:p>
            <a:pPr lvl="2">
              <a:spcBef>
                <a:spcPts val="0"/>
              </a:spcBef>
            </a:pPr>
            <a:r>
              <a:rPr lang="de-DE" sz="1600" dirty="0"/>
              <a:t>ISBN, ISSN, ISAN, ISTC, ISWC, …; </a:t>
            </a:r>
            <a:endParaRPr lang="de-DE" sz="1000" dirty="0"/>
          </a:p>
          <a:p>
            <a:pPr lvl="2">
              <a:spcBef>
                <a:spcPts val="0"/>
              </a:spcBef>
            </a:pPr>
            <a:r>
              <a:rPr lang="en-US" sz="1600" dirty="0"/>
              <a:t>DOI: ISO 26324:2012; ISLI: ISO 17316:2015, …;</a:t>
            </a:r>
            <a:endParaRPr lang="de-DE" sz="1000" dirty="0"/>
          </a:p>
          <a:p>
            <a:pPr lvl="1">
              <a:spcBef>
                <a:spcPts val="0"/>
              </a:spcBef>
            </a:pPr>
            <a:r>
              <a:rPr lang="en-US" sz="2000" dirty="0"/>
              <a:t>Individual data (</a:t>
            </a:r>
            <a:r>
              <a:rPr lang="en-US" sz="2000" dirty="0">
                <a:solidFill>
                  <a:srgbClr val="C00000"/>
                </a:solidFill>
              </a:rPr>
              <a:t>microcontent</a:t>
            </a:r>
            <a:r>
              <a:rPr lang="en-US" sz="2000" dirty="0"/>
              <a:t>): </a:t>
            </a:r>
            <a:endParaRPr lang="de-DE" sz="1200" dirty="0"/>
          </a:p>
          <a:p>
            <a:pPr lvl="2">
              <a:spcBef>
                <a:spcPts val="0"/>
              </a:spcBef>
            </a:pPr>
            <a:r>
              <a:rPr lang="en-US" sz="1600" dirty="0"/>
              <a:t>ISO/TS 29002-5:2009 Industrial automation systems and integration – </a:t>
            </a:r>
            <a:br>
              <a:rPr lang="en-US" sz="1600" dirty="0"/>
            </a:br>
            <a:r>
              <a:rPr lang="en-US" sz="1600" dirty="0"/>
              <a:t>Exchange of characteristic data – Part 5: Identification scheme</a:t>
            </a:r>
            <a:endParaRPr lang="de-DE" sz="1000" dirty="0"/>
          </a:p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Indication of position of copyrighted element in the resource</a:t>
            </a:r>
            <a:endParaRPr lang="de-DE" b="1" dirty="0"/>
          </a:p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Indication of time of use/retrieval</a:t>
            </a:r>
            <a:endParaRPr lang="de-DE" b="1" dirty="0"/>
          </a:p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Indication of copyright relevance</a:t>
            </a:r>
            <a:endParaRPr lang="de-DE" b="1" dirty="0"/>
          </a:p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Indication of kind of license (in coded form)</a:t>
            </a:r>
            <a:endParaRPr lang="de-DE" b="1" dirty="0"/>
          </a:p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Indication of use conditions (in coded form)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ym typeface="Wingdings" panose="05000000000000000000" pitchFamily="2" charset="2"/>
              </a:rPr>
              <a:t> alternative option: use Creative Commons (CC)</a:t>
            </a:r>
            <a:endParaRPr lang="de-DE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35622"/>
              </p:ext>
            </p:extLst>
          </p:nvPr>
        </p:nvGraphicFramePr>
        <p:xfrm>
          <a:off x="648494" y="5517232"/>
          <a:ext cx="8074455" cy="23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(1) resource ID</a:t>
                      </a:r>
                      <a:endParaRPr lang="de-DE" sz="1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 slot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 time stamp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 IPR y/n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 </a:t>
                      </a:r>
                      <a:r>
                        <a:rPr lang="en-US" sz="1400" dirty="0" err="1">
                          <a:effectLst/>
                        </a:rPr>
                        <a:t>licence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 use conditions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DFD3D29-8F8A-4E2C-903F-3AB8126943DA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124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>
          <a:xfrm>
            <a:off x="8604448" y="630932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75CA-2672-4AFB-820E-3E93E71C2E7D}" type="slidenum">
              <a: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12 CuadroTexto"/>
          <p:cNvSpPr txBox="1"/>
          <p:nvPr/>
        </p:nvSpPr>
        <p:spPr>
          <a:xfrm>
            <a:off x="539552" y="1181820"/>
            <a:ext cx="77768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Terminological entry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Conforming to international standards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[SOURCE: ISO 10241-1:2011]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19872" y="2643403"/>
            <a:ext cx="3600400" cy="2246769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3.4.1.1.5</a:t>
            </a:r>
            <a:endParaRPr lang="de-DE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graphical symbol</a:t>
            </a:r>
            <a:endParaRPr lang="de-DE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visually perceptible figure with a particular meaning used to transmit information independently of language</a:t>
            </a:r>
            <a:endParaRPr lang="de-DE" sz="1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[SOURCE: ISO 7001:2007, 3.1.]</a:t>
            </a:r>
            <a:endParaRPr lang="de-DE" sz="1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	Graphical symbol “recyclable” with two variants: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kern="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5" name="Picture 2" descr="SD1135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06" y="4555285"/>
            <a:ext cx="517217" cy="50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D1135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69" y="4555286"/>
            <a:ext cx="473691" cy="4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0"/>
          <p:cNvSpPr/>
          <p:nvPr/>
        </p:nvSpPr>
        <p:spPr>
          <a:xfrm>
            <a:off x="2915816" y="3122230"/>
            <a:ext cx="4320480" cy="1314225"/>
          </a:xfrm>
          <a:prstGeom prst="ellipse">
            <a:avLst/>
          </a:prstGeom>
          <a:noFill/>
          <a:ln w="28575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otched Right Arrow 11"/>
          <p:cNvSpPr/>
          <p:nvPr/>
        </p:nvSpPr>
        <p:spPr>
          <a:xfrm>
            <a:off x="1475656" y="3345026"/>
            <a:ext cx="1872208" cy="713309"/>
          </a:xfrm>
          <a:prstGeom prst="notch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297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DESCRIPTIVE</a:t>
            </a:r>
          </a:p>
        </p:txBody>
      </p:sp>
      <p:sp>
        <p:nvSpPr>
          <p:cNvPr id="9" name="Oval 12"/>
          <p:cNvSpPr/>
          <p:nvPr/>
        </p:nvSpPr>
        <p:spPr>
          <a:xfrm>
            <a:off x="3347864" y="2643403"/>
            <a:ext cx="1800200" cy="5576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otched Right Arrow 13"/>
          <p:cNvSpPr/>
          <p:nvPr/>
        </p:nvSpPr>
        <p:spPr>
          <a:xfrm>
            <a:off x="1525112" y="2546167"/>
            <a:ext cx="1822752" cy="720079"/>
          </a:xfrm>
          <a:prstGeom prst="notch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DESIGNATIVE</a:t>
            </a:r>
          </a:p>
        </p:txBody>
      </p:sp>
      <p:sp>
        <p:nvSpPr>
          <p:cNvPr id="11" name="Oval 14"/>
          <p:cNvSpPr/>
          <p:nvPr/>
        </p:nvSpPr>
        <p:spPr>
          <a:xfrm>
            <a:off x="4644008" y="4489391"/>
            <a:ext cx="1800200" cy="595793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Notched Right Arrow 15"/>
          <p:cNvSpPr/>
          <p:nvPr/>
        </p:nvSpPr>
        <p:spPr>
          <a:xfrm>
            <a:off x="2766161" y="4437112"/>
            <a:ext cx="1872208" cy="713309"/>
          </a:xfrm>
          <a:prstGeom prst="notched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DESIGNATIVE</a:t>
            </a:r>
          </a:p>
        </p:txBody>
      </p:sp>
      <p:cxnSp>
        <p:nvCxnSpPr>
          <p:cNvPr id="13" name="Straight Arrow Connector 17"/>
          <p:cNvCxnSpPr>
            <a:stCxn id="6" idx="2"/>
          </p:cNvCxnSpPr>
          <p:nvPr/>
        </p:nvCxnSpPr>
        <p:spPr>
          <a:xfrm flipH="1">
            <a:off x="5416912" y="5032248"/>
            <a:ext cx="358403" cy="46858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4" name="TextBox 18"/>
          <p:cNvSpPr txBox="1"/>
          <p:nvPr/>
        </p:nvSpPr>
        <p:spPr>
          <a:xfrm>
            <a:off x="4840848" y="5500834"/>
            <a:ext cx="1152127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  <a:latin typeface="Calibri"/>
              </a:rPr>
              <a:t>synonym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99338"/>
            <a:ext cx="8229600" cy="8093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04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94" y="1052736"/>
            <a:ext cx="7211144" cy="778098"/>
          </a:xfrm>
        </p:spPr>
        <p:txBody>
          <a:bodyPr/>
          <a:lstStyle/>
          <a:p>
            <a:r>
              <a:rPr lang="en-US" b="1" dirty="0"/>
              <a:t>Approach to a DRM solution 2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894" y="1830835"/>
            <a:ext cx="9073008" cy="433447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b="1" dirty="0"/>
              <a:t>Unique identification of the resource:</a:t>
            </a:r>
            <a:endParaRPr lang="de-DE" b="1" dirty="0"/>
          </a:p>
          <a:p>
            <a:pPr lvl="1">
              <a:spcBef>
                <a:spcPts val="0"/>
              </a:spcBef>
            </a:pPr>
            <a:r>
              <a:rPr lang="en-US" sz="2000" dirty="0"/>
              <a:t>Conventional publications: </a:t>
            </a:r>
          </a:p>
          <a:p>
            <a:pPr lvl="2">
              <a:spcBef>
                <a:spcPts val="0"/>
              </a:spcBef>
            </a:pPr>
            <a:r>
              <a:rPr lang="de-DE" sz="1400" dirty="0"/>
              <a:t>ISBN, ISSN, ISAN, ISTC, ISWC, …; </a:t>
            </a:r>
            <a:endParaRPr lang="de-DE" sz="800" dirty="0"/>
          </a:p>
          <a:p>
            <a:pPr lvl="2">
              <a:spcBef>
                <a:spcPts val="0"/>
              </a:spcBef>
            </a:pPr>
            <a:r>
              <a:rPr lang="en-US" sz="1600" dirty="0"/>
              <a:t>DOI: ISO 26324:2012; ISLI: ISO 17316:2015, …;</a:t>
            </a:r>
            <a:endParaRPr lang="de-DE" sz="1000" dirty="0"/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Identification of individual data </a:t>
            </a:r>
            <a:r>
              <a:rPr lang="en-US" sz="2000" dirty="0">
                <a:solidFill>
                  <a:srgbClr val="002060"/>
                </a:solidFill>
              </a:rPr>
              <a:t>(in databases)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endParaRPr lang="de-DE" sz="1200" b="1" dirty="0">
              <a:solidFill>
                <a:srgbClr val="00206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600" dirty="0"/>
              <a:t>ISO/TS 29002-5:2009 Industrial automation systems and integration – </a:t>
            </a:r>
            <a:br>
              <a:rPr lang="en-US" sz="1600" dirty="0"/>
            </a:br>
            <a:r>
              <a:rPr lang="en-US" sz="1600" dirty="0"/>
              <a:t>Exchange of characteristic data – Part 5: Identification scheme</a:t>
            </a:r>
          </a:p>
          <a:p>
            <a:pPr lvl="2">
              <a:spcBef>
                <a:spcPts val="0"/>
              </a:spcBef>
            </a:pPr>
            <a:r>
              <a:rPr lang="en-GB" dirty="0"/>
              <a:t>CCF (</a:t>
            </a:r>
            <a:r>
              <a:rPr lang="en-GB" dirty="0">
                <a:solidFill>
                  <a:srgbClr val="C00000"/>
                </a:solidFill>
              </a:rPr>
              <a:t>Concept Coding Framework</a:t>
            </a:r>
            <a:r>
              <a:rPr lang="en-GB" dirty="0"/>
              <a:t>) </a:t>
            </a:r>
            <a:r>
              <a:rPr lang="en-GB" u="sng" dirty="0">
                <a:hlinkClick r:id="rId2"/>
              </a:rPr>
              <a:t>http://www.conceptcoding.org/</a:t>
            </a:r>
            <a:br>
              <a:rPr lang="en-GB" u="sng" dirty="0"/>
            </a:br>
            <a:r>
              <a:rPr lang="en-GB" u="sng" dirty="0"/>
              <a:t>(</a:t>
            </a:r>
            <a:r>
              <a:rPr lang="en-GB" sz="1600" dirty="0"/>
              <a:t>aiming at accommodating the needs of persons with “communicative </a:t>
            </a:r>
            <a:br>
              <a:rPr lang="en-GB" sz="1600" dirty="0"/>
            </a:br>
            <a:r>
              <a:rPr lang="en-GB" sz="1600" dirty="0"/>
              <a:t>functioning (dis)abilities”)</a:t>
            </a:r>
          </a:p>
          <a:p>
            <a:pPr lvl="2">
              <a:spcBef>
                <a:spcPts val="0"/>
              </a:spcBef>
            </a:pPr>
            <a:r>
              <a:rPr lang="en-GB" sz="1600" dirty="0"/>
              <a:t>ISO 17316:2015 “Information and documentation – International standard </a:t>
            </a:r>
            <a:br>
              <a:rPr lang="en-GB" sz="1600" dirty="0"/>
            </a:br>
            <a:r>
              <a:rPr lang="en-GB" sz="1600" dirty="0"/>
              <a:t>link identifier (ISLI)” </a:t>
            </a:r>
            <a:r>
              <a:rPr lang="en-GB" sz="1600" dirty="0">
                <a:sym typeface="Wingdings" panose="05000000000000000000" pitchFamily="2" charset="2"/>
              </a:rPr>
              <a:t> include </a:t>
            </a:r>
            <a:r>
              <a:rPr lang="en-GB" sz="1600" dirty="0"/>
              <a:t>other microcontent entities? </a:t>
            </a:r>
          </a:p>
          <a:p>
            <a:pPr lvl="2">
              <a:spcBef>
                <a:spcPts val="0"/>
              </a:spcBef>
            </a:pPr>
            <a:r>
              <a:rPr lang="en-GB" dirty="0"/>
              <a:t>Besides, there are many c</a:t>
            </a:r>
            <a:r>
              <a:rPr lang="en-GB" sz="1600" dirty="0"/>
              <a:t>odes and coding systems, with IDs for </a:t>
            </a:r>
            <a:br>
              <a:rPr lang="en-GB" sz="1600" dirty="0"/>
            </a:br>
            <a:r>
              <a:rPr lang="en-GB" sz="1600" dirty="0"/>
              <a:t>each code</a:t>
            </a:r>
            <a:r>
              <a:rPr lang="en-GB" dirty="0"/>
              <a:t>  element (some even standardized)</a:t>
            </a:r>
            <a:endParaRPr lang="de-DE" dirty="0"/>
          </a:p>
          <a:p>
            <a:pPr lvl="2">
              <a:spcBef>
                <a:spcPts val="0"/>
              </a:spcBef>
            </a:pPr>
            <a:endParaRPr lang="de-DE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ym typeface="Wingdings" panose="05000000000000000000" pitchFamily="2" charset="2"/>
              </a:rPr>
              <a:t> alternative: use Creative Commons (CC) license system</a:t>
            </a:r>
            <a:endParaRPr lang="de-DE" b="1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2EE36DC-787C-4EB9-BADE-567FD515F752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232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businessweek.com/ss/09/09/0929_questions_for_leaders/image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96744" cy="43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275C4E26-5332-4A84-972D-6B76670CCB50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31</a:t>
            </a:fld>
            <a:endParaRPr lang="es-CO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4B26437-A0F7-4147-88E6-084DCE7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94" y="1126251"/>
            <a:ext cx="7955954" cy="778098"/>
          </a:xfrm>
        </p:spPr>
        <p:txBody>
          <a:bodyPr/>
          <a:lstStyle/>
          <a:p>
            <a:r>
              <a:rPr lang="en-US" sz="2000" b="1" dirty="0"/>
              <a:t>Break-out: </a:t>
            </a:r>
            <a:r>
              <a:rPr lang="en-US" sz="2000" b="1" dirty="0">
                <a:solidFill>
                  <a:srgbClr val="C00000"/>
                </a:solidFill>
              </a:rPr>
              <a:t>Finding solutions</a:t>
            </a:r>
            <a:endParaRPr lang="de-D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494" y="1126251"/>
            <a:ext cx="7955954" cy="778098"/>
          </a:xfrm>
        </p:spPr>
        <p:txBody>
          <a:bodyPr/>
          <a:lstStyle/>
          <a:p>
            <a:r>
              <a:rPr lang="en-US" sz="2000" b="1" dirty="0"/>
              <a:t>Break-out: marking microcontent entities </a:t>
            </a:r>
            <a:br>
              <a:rPr lang="en-US" sz="2000" b="1" dirty="0"/>
            </a:br>
            <a:r>
              <a:rPr lang="en-US" sz="2000" b="1" dirty="0"/>
              <a:t>chose one of the 6 questions numbered (2)~(7)  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894" y="1768590"/>
            <a:ext cx="9073008" cy="433447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arenBoth"/>
            </a:pPr>
            <a:r>
              <a:rPr lang="en-US" dirty="0"/>
              <a:t>Unique identification of the resource/microcontent entity:</a:t>
            </a:r>
            <a:endParaRPr lang="de-DE" dirty="0"/>
          </a:p>
          <a:p>
            <a:pPr lvl="1">
              <a:spcBef>
                <a:spcPts val="0"/>
              </a:spcBef>
            </a:pPr>
            <a:r>
              <a:rPr lang="de-DE" sz="2000" dirty="0"/>
              <a:t>…</a:t>
            </a:r>
            <a:endParaRPr lang="de-DE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(2) Indication of position of copyrighted element in the resource</a:t>
            </a:r>
          </a:p>
          <a:p>
            <a:pPr marL="449263" lvl="1" indent="0">
              <a:spcBef>
                <a:spcPts val="0"/>
              </a:spcBef>
              <a:buNone/>
            </a:pPr>
            <a:r>
              <a:rPr lang="de-DE" b="1" dirty="0">
                <a:solidFill>
                  <a:srgbClr val="C00000"/>
                </a:solidFill>
              </a:rPr>
              <a:t>- </a:t>
            </a:r>
            <a:r>
              <a:rPr lang="de-DE" b="1" dirty="0" err="1">
                <a:solidFill>
                  <a:srgbClr val="C00000"/>
                </a:solidFill>
              </a:rPr>
              <a:t>Where</a:t>
            </a:r>
            <a:r>
              <a:rPr lang="de-DE" b="1" dirty="0">
                <a:solidFill>
                  <a:srgbClr val="C00000"/>
                </a:solidFill>
              </a:rPr>
              <a:t> and </a:t>
            </a:r>
            <a:r>
              <a:rPr lang="de-DE" b="1" dirty="0" err="1">
                <a:solidFill>
                  <a:srgbClr val="C00000"/>
                </a:solidFill>
              </a:rPr>
              <a:t>how</a:t>
            </a:r>
            <a:r>
              <a:rPr lang="de-DE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(3) Indication of time of use/retrieval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What</a:t>
            </a:r>
            <a:r>
              <a:rPr lang="de-DE" sz="1800" b="1" dirty="0">
                <a:solidFill>
                  <a:srgbClr val="C00000"/>
                </a:solidFill>
              </a:rPr>
              <a:t> time,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(4) Indication of copyright relevance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(5) Indication of kind of license (in coded form)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  <a:endParaRPr lang="de-D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(6) Indication of use conditions (in coded form)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de-DE" sz="1800" b="1" dirty="0">
                <a:solidFill>
                  <a:srgbClr val="C00000"/>
                </a:solidFill>
              </a:rPr>
              <a:t>- </a:t>
            </a:r>
            <a:r>
              <a:rPr lang="de-DE" sz="1800" b="1" dirty="0" err="1">
                <a:solidFill>
                  <a:srgbClr val="C00000"/>
                </a:solidFill>
              </a:rPr>
              <a:t>How</a:t>
            </a:r>
            <a:r>
              <a:rPr lang="de-DE" sz="1800" b="1" dirty="0">
                <a:solidFill>
                  <a:srgbClr val="C00000"/>
                </a:solidFill>
              </a:rPr>
              <a:t>, </a:t>
            </a:r>
            <a:r>
              <a:rPr lang="de-DE" sz="1800" b="1" dirty="0" err="1">
                <a:solidFill>
                  <a:srgbClr val="C00000"/>
                </a:solidFill>
              </a:rPr>
              <a:t>where</a:t>
            </a:r>
            <a:r>
              <a:rPr lang="de-DE" sz="1800" b="1" dirty="0">
                <a:solidFill>
                  <a:srgbClr val="C00000"/>
                </a:solidFill>
              </a:rPr>
              <a:t> and </a:t>
            </a:r>
            <a:r>
              <a:rPr lang="de-DE" sz="1800" b="1" dirty="0" err="1">
                <a:solidFill>
                  <a:srgbClr val="C00000"/>
                </a:solidFill>
              </a:rPr>
              <a:t>why</a:t>
            </a:r>
            <a:r>
              <a:rPr lang="de-DE" sz="1800" b="1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(7) </a:t>
            </a:r>
            <a:r>
              <a:rPr lang="en-US" b="1" dirty="0" err="1"/>
              <a:t>Nanopayment</a:t>
            </a:r>
            <a:endParaRPr lang="en-US" b="1" dirty="0"/>
          </a:p>
          <a:p>
            <a:pPr marL="449263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 - How and what would be necessary?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00441"/>
              </p:ext>
            </p:extLst>
          </p:nvPr>
        </p:nvGraphicFramePr>
        <p:xfrm>
          <a:off x="632783" y="5998755"/>
          <a:ext cx="8074455" cy="23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 resource ID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 slot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 time stamp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 IPR y/n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 </a:t>
                      </a:r>
                      <a:r>
                        <a:rPr lang="en-US" sz="1400" dirty="0" err="1">
                          <a:effectLst/>
                        </a:rPr>
                        <a:t>licence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 use conditions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1611" marR="6161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0D9DDDC-D935-47FF-80E1-2920CDC0826B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2558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5800" y="121920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References: </a:t>
            </a:r>
          </a:p>
        </p:txBody>
      </p:sp>
      <p:sp>
        <p:nvSpPr>
          <p:cNvPr id="2" name="Rechteck 1"/>
          <p:cNvSpPr/>
          <p:nvPr/>
        </p:nvSpPr>
        <p:spPr>
          <a:xfrm>
            <a:off x="636712" y="1846263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</a:rPr>
              <a:t>NEW!!!</a:t>
            </a:r>
          </a:p>
          <a:p>
            <a:endParaRPr lang="es-CO" dirty="0"/>
          </a:p>
          <a:p>
            <a:r>
              <a:rPr lang="es-CO" dirty="0"/>
              <a:t>Cruse, A.; Fürlinger, M.; Galinski, Ch.; Raupach, I.; Schmitz, K.-D. </a:t>
            </a:r>
            <a:r>
              <a:rPr lang="es-CO" b="1" dirty="0">
                <a:solidFill>
                  <a:srgbClr val="C00000"/>
                </a:solidFill>
              </a:rPr>
              <a:t>Copyright for terminological data</a:t>
            </a:r>
            <a:r>
              <a:rPr lang="es-CO" dirty="0"/>
              <a:t>. </a:t>
            </a:r>
          </a:p>
          <a:p>
            <a:endParaRPr lang="es-CO" dirty="0"/>
          </a:p>
          <a:p>
            <a:r>
              <a:rPr lang="es-CO" dirty="0"/>
              <a:t>In: Drewer, P.; Pulitano, D.; Schmitz, K.-D. (eds.). </a:t>
            </a:r>
            <a:r>
              <a:rPr lang="es-CO" dirty="0">
                <a:solidFill>
                  <a:srgbClr val="C00000"/>
                </a:solidFill>
              </a:rPr>
              <a:t>Terminology work. Best practices 2.0</a:t>
            </a:r>
            <a:r>
              <a:rPr lang="es-CO" dirty="0"/>
              <a:t>. Köln: Deutscher Terminologie-Tag e.V., 2020. Modul 7, 16 p. </a:t>
            </a:r>
            <a:br>
              <a:rPr lang="es-CO" dirty="0"/>
            </a:br>
            <a:r>
              <a:rPr lang="es-CO" dirty="0"/>
              <a:t>ISBN 978-3-9812245-5-9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052321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1" y="1268760"/>
            <a:ext cx="820335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CC346F15-73C8-4408-A4FE-4EABD7489C0A}"/>
              </a:ext>
            </a:extLst>
          </p:cNvPr>
          <p:cNvSpPr txBox="1">
            <a:spLocks/>
          </p:cNvSpPr>
          <p:nvPr/>
        </p:nvSpPr>
        <p:spPr>
          <a:xfrm>
            <a:off x="8534114" y="6448251"/>
            <a:ext cx="609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fld id="{56B075CA-2672-4AFB-820E-3E93E71C2E7D}" type="slidenum">
              <a:rPr lang="es-CO" smtClean="0"/>
              <a:pPr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8744033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5800" y="121920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References: </a:t>
            </a:r>
          </a:p>
        </p:txBody>
      </p:sp>
      <p:sp>
        <p:nvSpPr>
          <p:cNvPr id="2" name="Rechteck 1"/>
          <p:cNvSpPr/>
          <p:nvPr/>
        </p:nvSpPr>
        <p:spPr>
          <a:xfrm>
            <a:off x="636712" y="1846263"/>
            <a:ext cx="79208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FF0000"/>
                </a:solidFill>
                <a:hlinkClick r:id="rId3"/>
              </a:rPr>
              <a:t>http://www.copyright.com/Services/copyrightoncampus/content/digital.html</a:t>
            </a:r>
            <a:endParaRPr lang="de-DE" sz="1400" dirty="0">
              <a:solidFill>
                <a:srgbClr val="FF0000"/>
              </a:solidFill>
            </a:endParaRPr>
          </a:p>
          <a:p>
            <a:r>
              <a:rPr lang="en-GB" sz="1400" dirty="0">
                <a:latin typeface="+mn-lt"/>
                <a:hlinkClick r:id="rId4"/>
              </a:rPr>
              <a:t>http://en.wikipedia.org/wiki/Copyright</a:t>
            </a:r>
            <a:endParaRPr lang="en-GB" sz="1400" dirty="0">
              <a:latin typeface="+mn-lt"/>
            </a:endParaRPr>
          </a:p>
          <a:p>
            <a:r>
              <a:rPr lang="de-DE" sz="1400" dirty="0">
                <a:latin typeface="+mn-lt"/>
                <a:hlinkClick r:id="rId5"/>
              </a:rPr>
              <a:t>http://en.wikipedia.org/wiki/Universal_Copyright_Convention</a:t>
            </a:r>
            <a:endParaRPr lang="de-DE" sz="1400" dirty="0">
              <a:latin typeface="+mn-lt"/>
            </a:endParaRPr>
          </a:p>
          <a:p>
            <a:r>
              <a:rPr lang="de-DE" sz="1400" dirty="0">
                <a:latin typeface="+mn-lt"/>
                <a:hlinkClick r:id="rId6"/>
              </a:rPr>
              <a:t>http://en.wikipedia.org/wiki/Creative_Commons</a:t>
            </a:r>
            <a:endParaRPr lang="de-DE" sz="1400" dirty="0">
              <a:latin typeface="+mn-lt"/>
            </a:endParaRPr>
          </a:p>
          <a:p>
            <a:endParaRPr lang="de-DE" sz="500" dirty="0">
              <a:latin typeface="+mn-lt"/>
            </a:endParaRPr>
          </a:p>
          <a:p>
            <a:pPr marL="361950" indent="-361950"/>
            <a:r>
              <a:rPr lang="de-DE" sz="1600" dirty="0">
                <a:latin typeface="+mn-lt"/>
              </a:rPr>
              <a:t>GALINSKI, Christian </a:t>
            </a:r>
            <a:r>
              <a:rPr lang="de-DE" sz="1600" dirty="0" err="1">
                <a:latin typeface="+mn-lt"/>
              </a:rPr>
              <a:t>and</a:t>
            </a:r>
            <a:r>
              <a:rPr lang="de-DE" sz="1600" dirty="0">
                <a:latin typeface="+mn-lt"/>
              </a:rPr>
              <a:t> WRIGHT, Sue Ellen. Copyright </a:t>
            </a:r>
            <a:r>
              <a:rPr lang="de-DE" sz="1600" dirty="0" err="1">
                <a:latin typeface="+mn-lt"/>
              </a:rPr>
              <a:t>and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terminology</a:t>
            </a:r>
            <a:r>
              <a:rPr lang="de-DE" sz="1600" dirty="0">
                <a:latin typeface="+mn-lt"/>
              </a:rPr>
              <a:t>. In: </a:t>
            </a:r>
            <a:r>
              <a:rPr lang="en-GB" sz="1600" dirty="0">
                <a:latin typeface="+mn-lt"/>
              </a:rPr>
              <a:t>Sue Ellen WRIGHT and Gerhard BUDIN, comps. Handbook of terminology management. Vol. 1: Basic aspects of terminology management. Amsterdam/Philadelphia: John </a:t>
            </a:r>
            <a:r>
              <a:rPr lang="en-GB" sz="1600" dirty="0" err="1">
                <a:latin typeface="+mn-lt"/>
              </a:rPr>
              <a:t>Benjamins</a:t>
            </a:r>
            <a:r>
              <a:rPr lang="en-GB" sz="1600" dirty="0">
                <a:latin typeface="+mn-lt"/>
              </a:rPr>
              <a:t>, 1997, pp. 281-302 </a:t>
            </a:r>
          </a:p>
          <a:p>
            <a:pPr marL="361950" indent="-361950"/>
            <a:r>
              <a:rPr lang="en-GB" sz="1600" dirty="0"/>
              <a:t>GALINSKI, Christian and GOEBEL, Jürgen W. Guide to Terminology Agreements. Vienna: International Network for Terminology (TermNet), 1996, 7+35 p.</a:t>
            </a:r>
            <a:endParaRPr lang="de-DE" sz="1600" dirty="0">
              <a:latin typeface="Times New Roman"/>
              <a:ea typeface="Times New Roman"/>
            </a:endParaRPr>
          </a:p>
          <a:p>
            <a:pPr marL="361950" indent="-361950"/>
            <a:r>
              <a:rPr lang="de-DE" sz="1600" dirty="0"/>
              <a:t>GALINSKI, Christian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en-US" sz="1600" dirty="0" err="1"/>
              <a:t>Inke</a:t>
            </a:r>
            <a:r>
              <a:rPr lang="en-US" sz="1600" dirty="0"/>
              <a:t> </a:t>
            </a:r>
            <a:r>
              <a:rPr lang="en-US" sz="1600" dirty="0" err="1"/>
              <a:t>Raupach</a:t>
            </a:r>
            <a:r>
              <a:rPr lang="en-US" sz="1600" dirty="0"/>
              <a:t> and </a:t>
            </a:r>
            <a:r>
              <a:rPr lang="de-DE" sz="1600" dirty="0"/>
              <a:t>Klaus-Dirk Schmitz. Standard </a:t>
            </a:r>
            <a:r>
              <a:rPr lang="de-DE" sz="1600" dirty="0" err="1"/>
              <a:t>document</a:t>
            </a:r>
            <a:r>
              <a:rPr lang="de-DE" sz="1600" dirty="0"/>
              <a:t> </a:t>
            </a:r>
            <a:r>
              <a:rPr lang="de-DE" sz="1600" dirty="0" err="1"/>
              <a:t>templates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procedures</a:t>
            </a:r>
            <a:r>
              <a:rPr lang="de-DE" sz="1600" dirty="0"/>
              <a:t>. </a:t>
            </a:r>
            <a:r>
              <a:rPr lang="de-DE" sz="1600" dirty="0" err="1"/>
              <a:t>Deliverable</a:t>
            </a:r>
            <a:r>
              <a:rPr lang="de-DE" sz="1600" dirty="0"/>
              <a:t> D2.2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EU-Project </a:t>
            </a:r>
            <a:r>
              <a:rPr lang="en-US" sz="1600" dirty="0"/>
              <a:t>EUROTERMBANK (Collection of Pan-European Terminology Resources through Cooperation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Terminology</a:t>
            </a:r>
            <a:r>
              <a:rPr lang="de-DE" sz="1600" dirty="0"/>
              <a:t> </a:t>
            </a:r>
            <a:r>
              <a:rPr lang="de-DE" sz="1600" dirty="0" err="1"/>
              <a:t>Institutions</a:t>
            </a:r>
            <a:r>
              <a:rPr lang="de-DE" sz="1600" dirty="0"/>
              <a:t>), 2005 (</a:t>
            </a:r>
            <a:r>
              <a:rPr lang="de-DE" sz="1600" dirty="0" err="1"/>
              <a:t>published</a:t>
            </a:r>
            <a:r>
              <a:rPr lang="de-DE" sz="1600" dirty="0"/>
              <a:t> 2006)</a:t>
            </a:r>
          </a:p>
          <a:p>
            <a:pPr marL="361950" indent="-361950" hangingPunct="0"/>
            <a:r>
              <a:rPr lang="es-CO" sz="1600" dirty="0"/>
              <a:t>CRUSE, A.; Fürlinger, M.; Galinski, Ch.; Raupach, I.; Schmitz, K.-D. Urheberrecht an Terminologie [Copyright for terminological data]. In: Drewer, P.; Pulitano, D.; Schmitz, K.-D. (eds.). Terminologiearbeit. Best Practices 2.0 [Terminology work. Best practices 2.0]. Köln: Deutscher Terminologie-Tag e.V., 2014. Modul 7, 16 p.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695724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International law – 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8493" y="1776189"/>
            <a:ext cx="7847013" cy="4535487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rgbClr val="002060"/>
                </a:solidFill>
              </a:rPr>
              <a:t>1886: Berne Convention</a:t>
            </a:r>
            <a:br>
              <a:rPr lang="en-GB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for the Protection of Literary and Artistic Works</a:t>
            </a:r>
            <a:endParaRPr lang="en-GB" b="0" dirty="0">
              <a:solidFill>
                <a:schemeClr val="tx2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1952: Universal Copyright Convention (UCC)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developed by UNESCO as an alternative to the Berne Convention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1994: Agreement on Trade Related Aspects of Intellectual Property Rights (TRIPS)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negotiated at the end of the Uruguay Round of the General Agreement on Tariffs and Trade (GATT) is administered by the World Trade Organization (WTO)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1996: WIPO Copyright Treaty and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WIPO Performances and Phonograms Treaty (WPPT)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+ EU Directives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en-GB" b="0" dirty="0">
                <a:solidFill>
                  <a:schemeClr val="tx2"/>
                </a:solidFill>
                <a:sym typeface="Wingdings" pitchFamily="2" charset="2"/>
              </a:rPr>
              <a:t> Complementarity and subtle differences in terms of</a:t>
            </a:r>
            <a:endParaRPr lang="en-GB" b="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tabLst>
                <a:tab pos="266700" algn="l"/>
              </a:tabLst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Implementation at national level + different legal practice </a:t>
            </a:r>
          </a:p>
          <a:p>
            <a:pPr marL="0" indent="0" eaLnBrk="1" hangingPunct="1">
              <a:buNone/>
              <a:tabLst>
                <a:tab pos="4848225" algn="l"/>
              </a:tabLst>
            </a:pPr>
            <a:r>
              <a:rPr lang="en-GB" b="1" dirty="0">
                <a:solidFill>
                  <a:srgbClr val="122974"/>
                </a:solidFill>
                <a:sym typeface="Wingdings" pitchFamily="2" charset="2"/>
              </a:rPr>
              <a:t>NEW:  </a:t>
            </a:r>
            <a:r>
              <a:rPr lang="en-GB" sz="1800" dirty="0" err="1">
                <a:solidFill>
                  <a:schemeClr val="tx1"/>
                </a:solidFill>
                <a:sym typeface="Wingdings" pitchFamily="2" charset="2"/>
              </a:rPr>
              <a:t>Translatlantic</a:t>
            </a: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 Trade Investment Partnership</a:t>
            </a:r>
            <a:r>
              <a:rPr lang="en-GB" b="1" dirty="0">
                <a:solidFill>
                  <a:srgbClr val="122974"/>
                </a:solidFill>
                <a:sym typeface="Wingdings" pitchFamily="2" charset="2"/>
              </a:rPr>
              <a:t> 	TTIP  CETA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1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WIPO Copyright Treaty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844824"/>
            <a:ext cx="77724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b="0" dirty="0">
                <a:solidFill>
                  <a:schemeClr val="tx2"/>
                </a:solidFill>
              </a:rPr>
              <a:t>World Intellectual Property Organization Copyright Treaty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b="0" dirty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Adopted in 1996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Adds issues raised by ICT and Internet to the Berne Convention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Art. 4: computer programs are protected as literary works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Art. 5: protection covers the </a:t>
            </a:r>
            <a:r>
              <a:rPr lang="de-DE" sz="2400" dirty="0" err="1">
                <a:solidFill>
                  <a:schemeClr val="tx2"/>
                </a:solidFill>
                <a:cs typeface="+mn-cs"/>
              </a:rPr>
              <a:t>arrangement</a:t>
            </a:r>
            <a:r>
              <a:rPr lang="de-DE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cs typeface="+mn-cs"/>
              </a:rPr>
              <a:t>and</a:t>
            </a:r>
            <a:r>
              <a:rPr lang="de-DE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cs typeface="+mn-cs"/>
              </a:rPr>
              <a:t>selection</a:t>
            </a:r>
            <a:r>
              <a:rPr lang="de-DE" sz="2400" dirty="0">
                <a:solidFill>
                  <a:schemeClr val="tx2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cs typeface="+mn-cs"/>
              </a:rPr>
              <a:t>of</a:t>
            </a:r>
            <a:r>
              <a:rPr lang="de-DE" sz="2400" dirty="0">
                <a:solidFill>
                  <a:schemeClr val="tx2"/>
                </a:solidFill>
                <a:cs typeface="+mn-cs"/>
              </a:rPr>
              <a:t> material in </a:t>
            </a:r>
            <a:r>
              <a:rPr lang="de-DE" sz="2400" dirty="0" err="1">
                <a:solidFill>
                  <a:schemeClr val="tx2"/>
                </a:solidFill>
                <a:cs typeface="+mn-cs"/>
              </a:rPr>
              <a:t>databases</a:t>
            </a:r>
            <a:endParaRPr lang="en-GB" sz="2400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89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1052736"/>
            <a:ext cx="8229600" cy="850106"/>
          </a:xfrm>
        </p:spPr>
        <p:txBody>
          <a:bodyPr/>
          <a:lstStyle/>
          <a:p>
            <a:r>
              <a:rPr lang="de-DE" b="1" dirty="0" err="1"/>
              <a:t>Authors</a:t>
            </a:r>
            <a:r>
              <a:rPr lang="de-DE" b="1" dirty="0"/>
              <a:t>‘ </a:t>
            </a:r>
            <a:r>
              <a:rPr lang="de-DE" b="1" dirty="0" err="1"/>
              <a:t>rights</a:t>
            </a:r>
            <a:r>
              <a:rPr lang="de-DE" b="1" dirty="0"/>
              <a:t> vs. Copyright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309320"/>
            <a:ext cx="683568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pPr/>
              <a:t>38</a:t>
            </a:fld>
            <a:endParaRPr lang="es-CO" dirty="0"/>
          </a:p>
        </p:txBody>
      </p:sp>
      <p:sp>
        <p:nvSpPr>
          <p:cNvPr id="7" name="Textfeld 6"/>
          <p:cNvSpPr txBox="1"/>
          <p:nvPr/>
        </p:nvSpPr>
        <p:spPr>
          <a:xfrm>
            <a:off x="648494" y="1772816"/>
            <a:ext cx="41044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FR: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Droit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d‘auteur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(1791-1793)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DE: Urheberrecht (1870/1871)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Emphasises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creativity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Originator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Registration not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moral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exploitation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exploitation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transferred</a:t>
            </a:r>
            <a:endParaRPr lang="de-DE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0" y="1772816"/>
            <a:ext cx="40531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UK: Statute of Anne (1709)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US: Copyright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(1790)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Emphasises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legal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Registration not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absolutely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comprises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exploitation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transferred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348663" cy="579437"/>
          </a:xfrm>
        </p:spPr>
        <p:txBody>
          <a:bodyPr/>
          <a:lstStyle/>
          <a:p>
            <a:r>
              <a:rPr lang="en-GB" b="1" kern="1200" dirty="0"/>
              <a:t>EU Directives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844824"/>
            <a:ext cx="7772400" cy="4038600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  <a:cs typeface="+mn-cs"/>
              </a:rPr>
              <a:t>96/9/EC on the legal protection of databases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2000/31/EC on certain </a:t>
            </a:r>
            <a:r>
              <a:rPr lang="en-GB" sz="2400" dirty="0">
                <a:solidFill>
                  <a:srgbClr val="C00000"/>
                </a:solidFill>
                <a:cs typeface="+mn-cs"/>
              </a:rPr>
              <a:t>legal aspects of information society services</a:t>
            </a:r>
            <a:r>
              <a:rPr lang="en-GB" sz="2400" dirty="0">
                <a:solidFill>
                  <a:schemeClr val="tx2"/>
                </a:solidFill>
                <a:cs typeface="+mn-cs"/>
              </a:rPr>
              <a:t> in particular electronic commerce, in the Internal Market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2"/>
                </a:solidFill>
                <a:cs typeface="+mn-cs"/>
              </a:rPr>
              <a:t>2001/29/EC on the harmonisation of certain aspects of </a:t>
            </a:r>
            <a:r>
              <a:rPr lang="en-GB" sz="2400" b="1" dirty="0">
                <a:solidFill>
                  <a:srgbClr val="C00000"/>
                </a:solidFill>
                <a:cs typeface="+mn-cs"/>
              </a:rPr>
              <a:t>copyright and related rights </a:t>
            </a:r>
            <a:r>
              <a:rPr lang="en-GB" sz="2400" b="1" dirty="0">
                <a:solidFill>
                  <a:schemeClr val="tx2"/>
                </a:solidFill>
                <a:cs typeface="+mn-cs"/>
              </a:rPr>
              <a:t>in the information society</a:t>
            </a:r>
          </a:p>
          <a:p>
            <a:pPr marL="342900" lvl="1" indent="-34290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cs typeface="+mn-cs"/>
              </a:rPr>
              <a:t>2004/48 EC on the </a:t>
            </a:r>
            <a:r>
              <a:rPr lang="en-GB" sz="2400" b="1" dirty="0">
                <a:solidFill>
                  <a:srgbClr val="C00000"/>
                </a:solidFill>
                <a:cs typeface="+mn-cs"/>
              </a:rPr>
              <a:t>enforcement of intellectual property rights</a:t>
            </a:r>
          </a:p>
          <a:p>
            <a:pPr marL="0" lvl="1" indent="0" eaLnBrk="1" hangingPunct="1">
              <a:spcBef>
                <a:spcPct val="0"/>
              </a:spcBef>
              <a:buClr>
                <a:srgbClr val="C00000"/>
              </a:buClr>
              <a:buNone/>
            </a:pPr>
            <a:endParaRPr lang="en-GB" sz="1200" dirty="0">
              <a:solidFill>
                <a:schemeClr val="tx2"/>
              </a:solidFill>
              <a:cs typeface="+mn-cs"/>
            </a:endParaRPr>
          </a:p>
          <a:p>
            <a:pPr marL="0" indent="0" eaLnBrk="1" hangingPunct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 </a:t>
            </a:r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Implementation at national level + different legal practice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13" y="1253559"/>
            <a:ext cx="8423275" cy="701040"/>
          </a:xfrm>
        </p:spPr>
        <p:txBody>
          <a:bodyPr/>
          <a:lstStyle/>
          <a:p>
            <a:pPr algn="l" eaLnBrk="1" hangingPunct="1"/>
            <a:r>
              <a:rPr lang="de-AT" sz="2800" b="1" kern="1200" dirty="0"/>
              <a:t>Microlearning object </a:t>
            </a:r>
            <a:r>
              <a:rPr lang="de-AT" sz="2800" b="1" kern="1200" dirty="0" err="1"/>
              <a:t>example</a:t>
            </a:r>
            <a:r>
              <a:rPr lang="de-AT" sz="2800" b="1" kern="1200" dirty="0"/>
              <a:t> </a:t>
            </a:r>
            <a:br>
              <a:rPr lang="de-AT" sz="2800" b="1" kern="1200" dirty="0"/>
            </a:br>
            <a:r>
              <a:rPr lang="de-AT" sz="2800" b="1" kern="1200" dirty="0"/>
              <a:t>Learning object: Kanji Flashcard: </a:t>
            </a:r>
            <a:r>
              <a:rPr lang="ja-JP" altLang="de-AT" sz="2800" b="1" kern="1200" dirty="0"/>
              <a:t>「休」</a:t>
            </a:r>
            <a:r>
              <a:rPr lang="de-AT" altLang="ja-JP" sz="2800" b="1" kern="1200" dirty="0"/>
              <a:t> </a:t>
            </a:r>
            <a:endParaRPr lang="en-US" altLang="ja-JP" sz="2800" b="1" kern="1200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36" y="2192932"/>
            <a:ext cx="7920037" cy="298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95506" y="6324147"/>
            <a:ext cx="468982" cy="447863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pPr/>
              <a:t>4</a:t>
            </a:fld>
            <a:endParaRPr lang="es-CO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48494" y="2089226"/>
            <a:ext cx="4465637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3568" y="2006452"/>
            <a:ext cx="4608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Front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side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: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kanji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,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examples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and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 additional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information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  <a:sym typeface="Wingdings" pitchFamily="2" charset="2"/>
              </a:rPr>
              <a:t></a:t>
            </a:r>
            <a:endParaRPr lang="en-US" b="0" dirty="0">
              <a:solidFill>
                <a:srgbClr val="242852"/>
              </a:solidFill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50598" y="4424943"/>
            <a:ext cx="4370377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191328" y="4476294"/>
            <a:ext cx="42770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de-AT" b="0" dirty="0">
                <a:solidFill>
                  <a:srgbClr val="242852"/>
                </a:solidFill>
                <a:ea typeface="+mn-ea"/>
                <a:cs typeface="+mn-cs"/>
                <a:sym typeface="Wingdings" pitchFamily="2" charset="2"/>
              </a:rPr>
              <a:t>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Back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side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: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lexems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,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pronunciation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,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meanings</a:t>
            </a:r>
            <a:r>
              <a:rPr lang="de-AT" b="0" dirty="0">
                <a:solidFill>
                  <a:srgbClr val="242852"/>
                </a:solidFill>
                <a:ea typeface="+mn-ea"/>
                <a:cs typeface="+mn-cs"/>
              </a:rPr>
              <a:t> and additional </a:t>
            </a:r>
            <a:r>
              <a:rPr lang="de-AT" b="0" dirty="0" err="1">
                <a:solidFill>
                  <a:srgbClr val="242852"/>
                </a:solidFill>
                <a:ea typeface="+mn-ea"/>
                <a:cs typeface="+mn-cs"/>
              </a:rPr>
              <a:t>information</a:t>
            </a:r>
            <a:endParaRPr lang="en-US" b="0" dirty="0">
              <a:solidFill>
                <a:srgbClr val="242852"/>
              </a:solidFill>
              <a:ea typeface="+mn-ea"/>
              <a:cs typeface="+mn-cs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5300663"/>
            <a:ext cx="35274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de-DE" sz="800" dirty="0">
                <a:solidFill>
                  <a:prstClr val="black"/>
                </a:solidFill>
                <a:ea typeface="+mn-ea"/>
                <a:cs typeface="+mn-cs"/>
              </a:rPr>
              <a:t>Source: </a:t>
            </a:r>
            <a:r>
              <a:rPr lang="de-DE" sz="800" dirty="0" err="1">
                <a:solidFill>
                  <a:prstClr val="black"/>
                </a:solidFill>
                <a:ea typeface="+mn-ea"/>
                <a:cs typeface="+mn-cs"/>
              </a:rPr>
              <a:t>Whiterabbit</a:t>
            </a:r>
            <a:r>
              <a:rPr lang="de-DE" sz="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800" dirty="0" err="1">
                <a:solidFill>
                  <a:prstClr val="black"/>
                </a:solidFill>
                <a:ea typeface="+mn-ea"/>
                <a:cs typeface="+mn-cs"/>
              </a:rPr>
              <a:t>kanji</a:t>
            </a:r>
            <a:r>
              <a:rPr lang="de-DE" sz="8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DE" sz="800" dirty="0" err="1">
                <a:solidFill>
                  <a:prstClr val="black"/>
                </a:solidFill>
                <a:ea typeface="+mn-ea"/>
                <a:cs typeface="+mn-cs"/>
              </a:rPr>
              <a:t>flashcard</a:t>
            </a:r>
            <a:endParaRPr lang="de-DE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1145" y="5764614"/>
            <a:ext cx="784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Also:  </a:t>
            </a:r>
            <a:r>
              <a:rPr lang="de-DE" sz="16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distinction</a:t>
            </a:r>
            <a:r>
              <a:rPr lang="de-DE" sz="16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6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between</a:t>
            </a:r>
            <a:r>
              <a:rPr lang="de-DE" sz="16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PRIMITIVES and COMPOSITES</a:t>
            </a:r>
          </a:p>
        </p:txBody>
      </p:sp>
    </p:spTree>
    <p:extLst>
      <p:ext uri="{BB962C8B-B14F-4D97-AF65-F5344CB8AC3E}">
        <p14:creationId xmlns:p14="http://schemas.microsoft.com/office/powerpoint/2010/main" val="45792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26269"/>
            <a:ext cx="8229600" cy="635897"/>
          </a:xfrm>
        </p:spPr>
        <p:txBody>
          <a:bodyPr/>
          <a:lstStyle/>
          <a:p>
            <a:r>
              <a:rPr lang="de-DE" sz="2800" b="1" kern="1200" dirty="0"/>
              <a:t>Non-verbal </a:t>
            </a:r>
            <a:r>
              <a:rPr lang="de-DE" sz="2800" b="1" kern="1200" dirty="0" err="1"/>
              <a:t>representation</a:t>
            </a:r>
            <a:r>
              <a:rPr lang="de-DE" sz="2800" b="1" kern="1200" dirty="0"/>
              <a:t>: </a:t>
            </a:r>
            <a:r>
              <a:rPr lang="de-DE" sz="2800" b="1" kern="1200" dirty="0" err="1"/>
              <a:t>Helicopter</a:t>
            </a:r>
            <a:r>
              <a:rPr lang="de-DE" sz="2800" b="1" kern="1200" dirty="0"/>
              <a:t> marshalling signals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50" y="6356350"/>
            <a:ext cx="469404" cy="365125"/>
          </a:xfrm>
          <a:prstGeom prst="rect">
            <a:avLst/>
          </a:prstGeom>
        </p:spPr>
        <p:txBody>
          <a:bodyPr/>
          <a:lstStyle/>
          <a:p>
            <a:fld id="{56B075CA-2672-4AFB-820E-3E93E71C2E7D}" type="slidenum">
              <a:rPr lang="es-CO" smtClean="0"/>
              <a:pPr/>
              <a:t>5</a:t>
            </a:fld>
            <a:endParaRPr lang="es-CO" dirty="0"/>
          </a:p>
        </p:txBody>
      </p:sp>
      <p:grpSp>
        <p:nvGrpSpPr>
          <p:cNvPr id="4" name="Group 3"/>
          <p:cNvGrpSpPr/>
          <p:nvPr/>
        </p:nvGrpSpPr>
        <p:grpSpPr>
          <a:xfrm>
            <a:off x="686035" y="2037016"/>
            <a:ext cx="7771930" cy="4319334"/>
            <a:chOff x="467545" y="1196752"/>
            <a:chExt cx="7920879" cy="47757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676" y="1196752"/>
              <a:ext cx="5879748" cy="477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Notched Right Arrow 7"/>
            <p:cNvSpPr/>
            <p:nvPr/>
          </p:nvSpPr>
          <p:spPr>
            <a:xfrm>
              <a:off x="467545" y="1628800"/>
              <a:ext cx="2212732" cy="932465"/>
            </a:xfrm>
            <a:prstGeom prst="notch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dirty="0">
                  <a:solidFill>
                    <a:prstClr val="black"/>
                  </a:solidFill>
                </a:rPr>
                <a:t>DESCRIPTIVE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544066" y="2864424"/>
              <a:ext cx="2016224" cy="875730"/>
            </a:xfrm>
            <a:prstGeom prst="notch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600" dirty="0">
                  <a:solidFill>
                    <a:prstClr val="black"/>
                  </a:solidFill>
                </a:rPr>
                <a:t>DESIGNATIVE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7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560" y="1219200"/>
            <a:ext cx="784664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Terminology database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2546676"/>
            <a:ext cx="7846640" cy="28803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de-DE" sz="4400" b="1" dirty="0"/>
              <a:t>Data </a:t>
            </a:r>
            <a:r>
              <a:rPr lang="de-DE" sz="4400" b="1" dirty="0" err="1"/>
              <a:t>categories</a:t>
            </a:r>
            <a:r>
              <a:rPr lang="de-DE" sz="4400" b="1" dirty="0"/>
              <a:t> (</a:t>
            </a:r>
            <a:r>
              <a:rPr lang="de-DE" sz="4400" b="1" dirty="0" err="1"/>
              <a:t>metadata</a:t>
            </a:r>
            <a:r>
              <a:rPr lang="de-DE" sz="4400" b="1" dirty="0"/>
              <a:t>)</a:t>
            </a:r>
          </a:p>
          <a:p>
            <a:pPr algn="ctr">
              <a:buNone/>
            </a:pPr>
            <a:r>
              <a:rPr lang="de-DE" sz="4400" b="1" dirty="0" err="1"/>
              <a:t>Structure</a:t>
            </a:r>
            <a:r>
              <a:rPr lang="de-DE" sz="4400" b="1" dirty="0"/>
              <a:t> (</a:t>
            </a:r>
            <a:r>
              <a:rPr lang="de-DE" sz="4400" b="1" dirty="0" err="1"/>
              <a:t>datamodel</a:t>
            </a:r>
            <a:r>
              <a:rPr lang="de-DE" sz="4400" b="1" dirty="0"/>
              <a:t>)</a:t>
            </a:r>
          </a:p>
          <a:p>
            <a:pPr algn="ctr">
              <a:buNone/>
            </a:pPr>
            <a:r>
              <a:rPr lang="de-DE" sz="4400" b="1" dirty="0"/>
              <a:t>Primary </a:t>
            </a:r>
            <a:r>
              <a:rPr lang="de-DE" sz="4400" b="1" dirty="0" err="1"/>
              <a:t>data</a:t>
            </a:r>
            <a:r>
              <a:rPr lang="de-DE" sz="4400" b="1" dirty="0"/>
              <a:t> (</a:t>
            </a:r>
            <a:r>
              <a:rPr lang="de-DE" sz="4400" b="1" dirty="0" err="1">
                <a:solidFill>
                  <a:srgbClr val="C00000"/>
                </a:solidFill>
              </a:rPr>
              <a:t>microcontent</a:t>
            </a:r>
            <a:r>
              <a:rPr lang="de-DE" sz="4400" b="1" dirty="0"/>
              <a:t>)</a:t>
            </a:r>
            <a:endParaRPr lang="en-GB" sz="4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758AD-8062-44A6-A120-1C4806FD8B44}"/>
              </a:ext>
            </a:extLst>
          </p:cNvPr>
          <p:cNvSpPr/>
          <p:nvPr/>
        </p:nvSpPr>
        <p:spPr>
          <a:xfrm>
            <a:off x="8676456" y="630932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3982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-967403" y="480218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560" y="1219200"/>
            <a:ext cx="784664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Case 1: Disclaimer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696455"/>
            <a:ext cx="7846640" cy="45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b="1" dirty="0"/>
              <a:t>The Europeana.eu </a:t>
            </a:r>
            <a:r>
              <a:rPr lang="de-DE" b="1" dirty="0" err="1"/>
              <a:t>website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run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Europeana</a:t>
            </a:r>
            <a:r>
              <a:rPr lang="de-DE" b="1" dirty="0"/>
              <a:t> </a:t>
            </a:r>
            <a:r>
              <a:rPr lang="de-DE" b="1" dirty="0" err="1"/>
              <a:t>Foundation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gives</a:t>
            </a:r>
            <a:r>
              <a:rPr lang="de-DE" b="1" dirty="0"/>
              <a:t> </a:t>
            </a:r>
            <a:r>
              <a:rPr lang="de-DE" b="1" dirty="0" err="1"/>
              <a:t>access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a </a:t>
            </a:r>
            <a:r>
              <a:rPr lang="de-DE" b="1" dirty="0" err="1"/>
              <a:t>wide</a:t>
            </a:r>
            <a:r>
              <a:rPr lang="de-DE" b="1" dirty="0"/>
              <a:t> </a:t>
            </a:r>
            <a:r>
              <a:rPr lang="de-DE" b="1" dirty="0" err="1"/>
              <a:t>range</a:t>
            </a:r>
            <a:r>
              <a:rPr lang="de-DE" b="1" dirty="0"/>
              <a:t> of </a:t>
            </a:r>
            <a:r>
              <a:rPr lang="de-DE" b="1" dirty="0" err="1"/>
              <a:t>digitised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heritage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across</a:t>
            </a:r>
            <a:r>
              <a:rPr lang="de-DE" b="1" dirty="0"/>
              <a:t> Europe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beyond</a:t>
            </a:r>
            <a:r>
              <a:rPr lang="de-DE" b="1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de-DE" b="1" dirty="0"/>
              <a:t>This material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provided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Europeana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a large </a:t>
            </a:r>
            <a:r>
              <a:rPr lang="de-DE" b="1" dirty="0" err="1"/>
              <a:t>number</a:t>
            </a:r>
            <a:r>
              <a:rPr lang="de-DE" b="1" dirty="0"/>
              <a:t> of </a:t>
            </a:r>
            <a:r>
              <a:rPr lang="de-DE" b="1" dirty="0" err="1"/>
              <a:t>contributing</a:t>
            </a:r>
            <a:r>
              <a:rPr lang="de-DE" b="1" dirty="0"/>
              <a:t> </a:t>
            </a:r>
            <a:r>
              <a:rPr lang="de-DE" b="1" dirty="0" err="1"/>
              <a:t>institutions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organisations</a:t>
            </a:r>
            <a:r>
              <a:rPr lang="de-DE" b="1" dirty="0"/>
              <a:t>. </a:t>
            </a:r>
            <a:r>
              <a:rPr lang="de-DE" b="1" dirty="0" err="1"/>
              <a:t>Europeana</a:t>
            </a:r>
            <a:r>
              <a:rPr lang="de-DE" b="1" dirty="0"/>
              <a:t> </a:t>
            </a:r>
            <a:r>
              <a:rPr lang="de-DE" b="1" dirty="0" err="1"/>
              <a:t>strives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make</a:t>
            </a:r>
            <a:r>
              <a:rPr lang="de-DE" b="1" dirty="0"/>
              <a:t> all </a:t>
            </a:r>
            <a:r>
              <a:rPr lang="de-DE" b="1" dirty="0" err="1"/>
              <a:t>resources</a:t>
            </a:r>
            <a:r>
              <a:rPr lang="de-DE" b="1" dirty="0"/>
              <a:t> on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website</a:t>
            </a:r>
            <a:r>
              <a:rPr lang="de-DE" b="1" dirty="0"/>
              <a:t> </a:t>
            </a:r>
            <a:r>
              <a:rPr lang="de-DE" b="1" dirty="0" err="1"/>
              <a:t>available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re-use</a:t>
            </a:r>
            <a:r>
              <a:rPr lang="de-DE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de-DE" b="1" dirty="0"/>
              <a:t> As </a:t>
            </a:r>
            <a:r>
              <a:rPr lang="de-DE" b="1" dirty="0" err="1"/>
              <a:t>part</a:t>
            </a:r>
            <a:r>
              <a:rPr lang="de-DE" b="1" dirty="0"/>
              <a:t> of </a:t>
            </a:r>
            <a:r>
              <a:rPr lang="de-DE" b="1" dirty="0" err="1"/>
              <a:t>this</a:t>
            </a:r>
            <a:r>
              <a:rPr lang="de-DE" b="1" dirty="0"/>
              <a:t>, all </a:t>
            </a:r>
            <a:r>
              <a:rPr lang="de-DE" b="1" kern="0" dirty="0" err="1">
                <a:solidFill>
                  <a:srgbClr val="C00000"/>
                </a:solidFill>
              </a:rPr>
              <a:t>metadata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/>
              <a:t>(</a:t>
            </a:r>
            <a:r>
              <a:rPr lang="de-DE" b="1" dirty="0" err="1"/>
              <a:t>textual</a:t>
            </a:r>
            <a:r>
              <a:rPr lang="de-DE" b="1" dirty="0"/>
              <a:t> </a:t>
            </a:r>
            <a:r>
              <a:rPr lang="de-DE" b="1" dirty="0" err="1"/>
              <a:t>information</a:t>
            </a:r>
            <a:r>
              <a:rPr lang="de-DE" b="1" dirty="0"/>
              <a:t> on </a:t>
            </a:r>
            <a:r>
              <a:rPr lang="de-DE" b="1" dirty="0" err="1"/>
              <a:t>digitised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heritage</a:t>
            </a:r>
            <a:r>
              <a:rPr lang="de-DE" b="1" dirty="0"/>
              <a:t>) on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site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b="1" dirty="0" err="1"/>
              <a:t>published</a:t>
            </a:r>
            <a:r>
              <a:rPr lang="de-DE" b="1" dirty="0"/>
              <a:t> </a:t>
            </a:r>
            <a:r>
              <a:rPr lang="de-DE" b="1" dirty="0" err="1"/>
              <a:t>without</a:t>
            </a:r>
            <a:r>
              <a:rPr lang="de-DE" b="1" dirty="0"/>
              <a:t> </a:t>
            </a:r>
            <a:r>
              <a:rPr lang="de-DE" b="1" dirty="0" err="1"/>
              <a:t>any</a:t>
            </a:r>
            <a:r>
              <a:rPr lang="de-DE" b="1" dirty="0"/>
              <a:t> </a:t>
            </a:r>
            <a:r>
              <a:rPr lang="de-DE" b="1" dirty="0" err="1"/>
              <a:t>restrictions</a:t>
            </a:r>
            <a:r>
              <a:rPr lang="de-DE" b="1" dirty="0"/>
              <a:t> on </a:t>
            </a:r>
            <a:r>
              <a:rPr lang="de-DE" b="1" dirty="0" err="1"/>
              <a:t>re-use</a:t>
            </a:r>
            <a:r>
              <a:rPr lang="de-DE" b="1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de-DE" b="1" dirty="0"/>
              <a:t>Most </a:t>
            </a:r>
            <a:r>
              <a:rPr lang="de-DE" b="1" dirty="0" err="1"/>
              <a:t>other</a:t>
            </a:r>
            <a:r>
              <a:rPr lang="de-DE" b="1" dirty="0"/>
              <a:t> material, such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previews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digitised</a:t>
            </a:r>
            <a:r>
              <a:rPr lang="de-DE" b="1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heritage</a:t>
            </a:r>
            <a:r>
              <a:rPr lang="de-DE" b="1" dirty="0"/>
              <a:t>,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clearly</a:t>
            </a:r>
            <a:r>
              <a:rPr lang="de-DE" b="1" kern="0" dirty="0">
                <a:solidFill>
                  <a:srgbClr val="C00000"/>
                </a:solidFill>
              </a:rPr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labelled</a:t>
            </a:r>
            <a:r>
              <a:rPr lang="de-DE" b="1" kern="0" dirty="0">
                <a:solidFill>
                  <a:srgbClr val="C00000"/>
                </a:solidFill>
              </a:rPr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with</a:t>
            </a:r>
            <a:r>
              <a:rPr lang="de-DE" b="1" kern="0" dirty="0">
                <a:solidFill>
                  <a:srgbClr val="C00000"/>
                </a:solidFill>
              </a:rPr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rights</a:t>
            </a:r>
            <a:r>
              <a:rPr lang="de-DE" b="1" kern="0" dirty="0">
                <a:solidFill>
                  <a:srgbClr val="C00000"/>
                </a:solidFill>
              </a:rPr>
              <a:t> </a:t>
            </a:r>
            <a:r>
              <a:rPr lang="de-DE" b="1" kern="0" dirty="0" err="1">
                <a:solidFill>
                  <a:srgbClr val="C00000"/>
                </a:solidFill>
              </a:rPr>
              <a:t>statements</a:t>
            </a:r>
            <a:r>
              <a:rPr lang="de-DE" b="1" kern="0" dirty="0">
                <a:solidFill>
                  <a:srgbClr val="C00000"/>
                </a:solidFill>
              </a:rPr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indicate</a:t>
            </a:r>
            <a:r>
              <a:rPr lang="de-DE" b="1" dirty="0"/>
              <a:t> 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under</a:t>
            </a:r>
            <a:r>
              <a:rPr lang="de-DE" b="1" dirty="0"/>
              <a:t> </a:t>
            </a:r>
            <a:r>
              <a:rPr lang="de-DE" b="1" dirty="0" err="1"/>
              <a:t>which</a:t>
            </a:r>
            <a:r>
              <a:rPr lang="de-DE" b="1" dirty="0"/>
              <a:t> </a:t>
            </a:r>
            <a:r>
              <a:rPr lang="de-DE" b="1" dirty="0" err="1"/>
              <a:t>conditions</a:t>
            </a:r>
            <a:r>
              <a:rPr lang="de-DE" b="1" dirty="0"/>
              <a:t> </a:t>
            </a:r>
            <a:r>
              <a:rPr lang="de-DE" b="1" dirty="0" err="1"/>
              <a:t>it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re-used</a:t>
            </a:r>
            <a:r>
              <a:rPr lang="de-DE" b="1" dirty="0"/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de-DE" sz="2000" b="1" kern="0" dirty="0" err="1">
                <a:solidFill>
                  <a:srgbClr val="C00000"/>
                </a:solidFill>
              </a:rPr>
              <a:t>Necessary</a:t>
            </a:r>
            <a:r>
              <a:rPr lang="de-DE" sz="2000" b="1" kern="0" dirty="0">
                <a:solidFill>
                  <a:srgbClr val="C00000"/>
                </a:solidFill>
              </a:rPr>
              <a:t>/</a:t>
            </a:r>
            <a:r>
              <a:rPr lang="de-DE" sz="2000" b="1" kern="0" dirty="0" err="1">
                <a:solidFill>
                  <a:srgbClr val="C00000"/>
                </a:solidFill>
              </a:rPr>
              <a:t>useful</a:t>
            </a:r>
            <a:r>
              <a:rPr lang="de-DE" sz="2000" b="1" kern="0" dirty="0">
                <a:solidFill>
                  <a:srgbClr val="C00000"/>
                </a:solidFill>
              </a:rPr>
              <a:t>/</a:t>
            </a:r>
            <a:r>
              <a:rPr lang="de-DE" sz="2000" b="1" kern="0" dirty="0" err="1">
                <a:solidFill>
                  <a:srgbClr val="C00000"/>
                </a:solidFill>
              </a:rPr>
              <a:t>sufficient</a:t>
            </a:r>
            <a:r>
              <a:rPr lang="de-DE" sz="2000" b="1" kern="0" dirty="0">
                <a:solidFill>
                  <a:srgbClr val="C00000"/>
                </a:solidFill>
              </a:rPr>
              <a:t>?</a:t>
            </a:r>
            <a:endParaRPr lang="en-GB" sz="2000" b="1" kern="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67815E-9EB2-46DF-A6C4-BCD3B1CC7CF7}"/>
              </a:ext>
            </a:extLst>
          </p:cNvPr>
          <p:cNvSpPr/>
          <p:nvPr/>
        </p:nvSpPr>
        <p:spPr>
          <a:xfrm>
            <a:off x="8680308" y="627970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141253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560" y="1219200"/>
            <a:ext cx="784664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Case 2: Suppression of copyrighted items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828800"/>
            <a:ext cx="7992888" cy="45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de-DE" sz="1600" b="1" dirty="0"/>
              <a:t>A </a:t>
            </a:r>
            <a:r>
              <a:rPr lang="de-DE" sz="1600" b="1" dirty="0" err="1"/>
              <a:t>lawyer</a:t>
            </a:r>
            <a:r>
              <a:rPr lang="de-DE" sz="1600" b="1" dirty="0"/>
              <a:t> </a:t>
            </a:r>
            <a:r>
              <a:rPr lang="de-DE" sz="1600" b="1" dirty="0" err="1"/>
              <a:t>detected</a:t>
            </a:r>
            <a:r>
              <a:rPr lang="de-DE" sz="1600" b="1" dirty="0"/>
              <a:t> in </a:t>
            </a:r>
            <a:r>
              <a:rPr lang="de-DE" sz="1600" b="1" dirty="0" err="1"/>
              <a:t>WebTerm</a:t>
            </a:r>
            <a:r>
              <a:rPr lang="de-DE" sz="1600" b="1" dirty="0"/>
              <a:t> </a:t>
            </a:r>
            <a:r>
              <a:rPr lang="de-DE" sz="1600" b="1" dirty="0">
                <a:solidFill>
                  <a:srgbClr val="CC0000"/>
                </a:solidFill>
              </a:rPr>
              <a:t>ONE </a:t>
            </a:r>
            <a:r>
              <a:rPr lang="de-DE" sz="1600" b="1" dirty="0"/>
              <a:t>(=1) </a:t>
            </a:r>
            <a:r>
              <a:rPr lang="de-DE" sz="1600" b="1" dirty="0" err="1"/>
              <a:t>photo</a:t>
            </a:r>
            <a:r>
              <a:rPr lang="de-DE" sz="1600" b="1" dirty="0"/>
              <a:t> (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de-DE" sz="1600" b="1" dirty="0" err="1"/>
              <a:t>which</a:t>
            </a:r>
            <a:r>
              <a:rPr lang="de-DE" sz="1600" b="1" dirty="0"/>
              <a:t> a relative </a:t>
            </a:r>
            <a:r>
              <a:rPr lang="de-DE" sz="1600" b="1" dirty="0" err="1"/>
              <a:t>of</a:t>
            </a:r>
            <a:r>
              <a:rPr lang="de-DE" sz="1600" b="1" dirty="0"/>
              <a:t> a </a:t>
            </a:r>
            <a:r>
              <a:rPr lang="de-DE" sz="1600" b="1" dirty="0" err="1"/>
              <a:t>photographer</a:t>
            </a:r>
            <a:r>
              <a:rPr lang="de-DE" sz="1600" b="1" dirty="0"/>
              <a:t> </a:t>
            </a:r>
            <a:r>
              <a:rPr lang="de-DE" sz="1600" b="1" dirty="0" err="1"/>
              <a:t>had</a:t>
            </a:r>
            <a:r>
              <a:rPr lang="de-DE" sz="1600" b="1" dirty="0"/>
              <a:t> </a:t>
            </a:r>
            <a:r>
              <a:rPr lang="de-DE" sz="1600" b="1" dirty="0" err="1"/>
              <a:t>inherited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author‘s</a:t>
            </a:r>
            <a:r>
              <a:rPr lang="de-DE" sz="1600" b="1" dirty="0"/>
              <a:t> </a:t>
            </a:r>
            <a:r>
              <a:rPr lang="de-DE" sz="1600" b="1" dirty="0" err="1"/>
              <a:t>rights</a:t>
            </a:r>
            <a:r>
              <a:rPr lang="de-DE" sz="1600" b="1" dirty="0"/>
              <a:t>) </a:t>
            </a:r>
            <a:r>
              <a:rPr lang="de-DE" sz="1600" b="1" dirty="0" err="1"/>
              <a:t>among</a:t>
            </a:r>
            <a:r>
              <a:rPr lang="de-DE" sz="1600" b="1" dirty="0"/>
              <a:t> </a:t>
            </a:r>
            <a:r>
              <a:rPr lang="de-DE" sz="1600" b="1" dirty="0" err="1"/>
              <a:t>tens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thousands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terminological</a:t>
            </a:r>
            <a:r>
              <a:rPr lang="de-DE" sz="1600" b="1" dirty="0"/>
              <a:t> </a:t>
            </a:r>
            <a:r>
              <a:rPr lang="de-DE" sz="1600" b="1" dirty="0" err="1"/>
              <a:t>entries</a:t>
            </a:r>
            <a:r>
              <a:rPr lang="de-DE" sz="1600" b="1" dirty="0"/>
              <a:t> </a:t>
            </a:r>
            <a:r>
              <a:rPr lang="de-DE" sz="1600" b="1" dirty="0" err="1"/>
              <a:t>from</a:t>
            </a:r>
            <a:r>
              <a:rPr lang="de-DE" sz="1600" b="1" dirty="0"/>
              <a:t> </a:t>
            </a:r>
            <a:r>
              <a:rPr lang="de-DE" sz="1600" b="1" dirty="0" err="1"/>
              <a:t>diploma</a:t>
            </a:r>
            <a:r>
              <a:rPr lang="de-DE" sz="1600" b="1" dirty="0"/>
              <a:t>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master</a:t>
            </a:r>
            <a:r>
              <a:rPr lang="de-DE" sz="1600" b="1" dirty="0"/>
              <a:t> </a:t>
            </a:r>
            <a:r>
              <a:rPr lang="de-DE" sz="1600" b="1" dirty="0" err="1"/>
              <a:t>theses</a:t>
            </a:r>
            <a:r>
              <a:rPr lang="de-DE" sz="1600" b="1" dirty="0"/>
              <a:t>, and </a:t>
            </a:r>
            <a:r>
              <a:rPr lang="de-DE" sz="1600" b="1" dirty="0" err="1"/>
              <a:t>sued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TH Köln (University </a:t>
            </a:r>
            <a:r>
              <a:rPr lang="de-DE" sz="1600" b="1" dirty="0" err="1"/>
              <a:t>of</a:t>
            </a:r>
            <a:r>
              <a:rPr lang="de-DE" sz="1600" b="1" dirty="0"/>
              <a:t> Applied Sciences, Cologne) in </a:t>
            </a:r>
            <a:r>
              <a:rPr lang="de-DE" sz="1600" b="1" dirty="0" err="1"/>
              <a:t>court</a:t>
            </a:r>
            <a:r>
              <a:rPr lang="de-DE" sz="1600" b="1" dirty="0"/>
              <a:t>.</a:t>
            </a:r>
          </a:p>
          <a:p>
            <a:pPr>
              <a:buFont typeface="Wingdings" pitchFamily="2" charset="2"/>
              <a:buNone/>
            </a:pPr>
            <a:endParaRPr lang="de-DE" sz="1200" dirty="0"/>
          </a:p>
          <a:p>
            <a:pPr algn="ctr">
              <a:buFont typeface="Wingdings" pitchFamily="2" charset="2"/>
              <a:buNone/>
            </a:pPr>
            <a:r>
              <a:rPr lang="de-DE" sz="1800" dirty="0">
                <a:hlinkClick r:id="rId3"/>
              </a:rPr>
              <a:t>http://www.iim2.fh-koeln.de/webterm/</a:t>
            </a:r>
            <a:r>
              <a:rPr lang="de-DE" sz="18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de-DE" sz="1800" b="1" dirty="0" err="1">
                <a:solidFill>
                  <a:srgbClr val="122974"/>
                </a:solidFill>
              </a:rPr>
              <a:t>WebTerm</a:t>
            </a:r>
            <a:br>
              <a:rPr lang="de-DE" sz="1800" b="1" dirty="0">
                <a:solidFill>
                  <a:srgbClr val="122974"/>
                </a:solidFill>
              </a:rPr>
            </a:br>
            <a:r>
              <a:rPr lang="de-DE" sz="1800" b="1" dirty="0" err="1">
                <a:solidFill>
                  <a:srgbClr val="122974"/>
                </a:solidFill>
              </a:rPr>
              <a:t>Terminologiesammlungen</a:t>
            </a:r>
            <a:r>
              <a:rPr lang="de-DE" sz="1800" b="1" dirty="0">
                <a:solidFill>
                  <a:srgbClr val="122974"/>
                </a:solidFill>
              </a:rPr>
              <a:t> aus Diplomarbeiten an der Fachhochschule Köln</a:t>
            </a:r>
            <a:br>
              <a:rPr lang="de-DE" sz="1800" b="1" dirty="0">
                <a:solidFill>
                  <a:srgbClr val="122974"/>
                </a:solidFill>
              </a:rPr>
            </a:br>
            <a:br>
              <a:rPr lang="de-DE" b="1" dirty="0"/>
            </a:br>
            <a:r>
              <a:rPr lang="de-DE" sz="2400" b="1" dirty="0">
                <a:solidFill>
                  <a:srgbClr val="C00000"/>
                </a:solidFill>
              </a:rPr>
              <a:t>Hinweis: Bilder und Grafiken der terminologischen Einträge wurden aus Urheberrechtsgründen </a:t>
            </a:r>
            <a:r>
              <a:rPr lang="de-DE" sz="2400" b="1" dirty="0" err="1">
                <a:solidFill>
                  <a:srgbClr val="C00000"/>
                </a:solidFill>
              </a:rPr>
              <a:t>enfernt</a:t>
            </a:r>
            <a:r>
              <a:rPr lang="de-DE" sz="2400" b="1" dirty="0">
                <a:solidFill>
                  <a:srgbClr val="C00000"/>
                </a:solidFill>
              </a:rPr>
              <a:t>!</a:t>
            </a:r>
          </a:p>
          <a:p>
            <a:pPr algn="ctr">
              <a:buFont typeface="Wingdings" pitchFamily="2" charset="2"/>
              <a:buNone/>
            </a:pPr>
            <a:endParaRPr lang="de-DE" sz="1200" kern="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sz="1200" kern="0" dirty="0">
                <a:solidFill>
                  <a:schemeClr val="tx1"/>
                </a:solidFill>
              </a:rPr>
              <a:t>(NOTICE: Pictures/</a:t>
            </a:r>
            <a:r>
              <a:rPr lang="de-DE" sz="1200" kern="0" dirty="0" err="1">
                <a:solidFill>
                  <a:schemeClr val="tx1"/>
                </a:solidFill>
              </a:rPr>
              <a:t>photos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and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graphic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representations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were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removed</a:t>
            </a:r>
            <a:r>
              <a:rPr lang="de-DE" sz="1200" kern="0" dirty="0">
                <a:solidFill>
                  <a:schemeClr val="tx1"/>
                </a:solidFill>
              </a:rPr>
              <a:t> due </a:t>
            </a:r>
            <a:r>
              <a:rPr lang="de-DE" sz="1200" kern="0" dirty="0" err="1">
                <a:solidFill>
                  <a:schemeClr val="tx1"/>
                </a:solidFill>
              </a:rPr>
              <a:t>to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reasons</a:t>
            </a:r>
            <a:r>
              <a:rPr lang="de-DE" sz="1200" kern="0" dirty="0">
                <a:solidFill>
                  <a:schemeClr val="tx1"/>
                </a:solidFill>
              </a:rPr>
              <a:t> of </a:t>
            </a:r>
            <a:r>
              <a:rPr lang="de-DE" sz="1200" kern="0" dirty="0" err="1">
                <a:solidFill>
                  <a:schemeClr val="tx1"/>
                </a:solidFill>
              </a:rPr>
              <a:t>originators</a:t>
            </a:r>
            <a:r>
              <a:rPr lang="de-DE" sz="1200" kern="0" dirty="0">
                <a:solidFill>
                  <a:schemeClr val="tx1"/>
                </a:solidFill>
              </a:rPr>
              <a:t>‘ </a:t>
            </a:r>
            <a:r>
              <a:rPr lang="de-DE" sz="1200" kern="0" dirty="0" err="1">
                <a:solidFill>
                  <a:schemeClr val="tx1"/>
                </a:solidFill>
              </a:rPr>
              <a:t>rights</a:t>
            </a:r>
            <a:r>
              <a:rPr lang="de-DE" sz="1200" kern="0" dirty="0">
                <a:solidFill>
                  <a:schemeClr val="tx1"/>
                </a:solidFill>
              </a:rPr>
              <a:t>)</a:t>
            </a:r>
            <a:endParaRPr lang="en-GB" sz="1100" kern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08BD2A-981E-49DF-8375-7727D6956457}"/>
              </a:ext>
            </a:extLst>
          </p:cNvPr>
          <p:cNvSpPr/>
          <p:nvPr/>
        </p:nvSpPr>
        <p:spPr>
          <a:xfrm>
            <a:off x="8680308" y="635171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907276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47813" y="1989138"/>
            <a:ext cx="6243637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8" name="Text Placeholder 4"/>
          <p:cNvSpPr>
            <a:spLocks/>
          </p:cNvSpPr>
          <p:nvPr/>
        </p:nvSpPr>
        <p:spPr bwMode="auto">
          <a:xfrm>
            <a:off x="231775" y="6116638"/>
            <a:ext cx="86661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341313" indent="-341313" algn="ctr" eaLnBrk="0" hangingPunct="0"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5234" y="1208254"/>
            <a:ext cx="8422704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srgbClr val="222D80"/>
                </a:solidFill>
                <a:latin typeface="+mj-lt"/>
                <a:ea typeface="+mj-ea"/>
                <a:cs typeface="+mj-cs"/>
              </a:rPr>
              <a:t>Case 3: Removal of a graphic representation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2613" y="1828800"/>
            <a:ext cx="7846640" cy="45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162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7162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162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7162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71626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None/>
            </a:pPr>
            <a:endParaRPr lang="de-DE" sz="1800" b="1" dirty="0">
              <a:solidFill>
                <a:srgbClr val="122974"/>
              </a:solidFill>
            </a:endParaRPr>
          </a:p>
          <a:p>
            <a:pPr>
              <a:buFont typeface="Wingdings" pitchFamily="2" charset="2"/>
              <a:buNone/>
            </a:pPr>
            <a:endParaRPr lang="de-DE" sz="1800" b="1" dirty="0">
              <a:solidFill>
                <a:srgbClr val="122974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b="1" dirty="0">
                <a:solidFill>
                  <a:srgbClr val="122974"/>
                </a:solidFill>
              </a:rPr>
              <a:t>A </a:t>
            </a:r>
            <a:r>
              <a:rPr lang="de-DE" b="1" dirty="0" err="1">
                <a:solidFill>
                  <a:srgbClr val="122974"/>
                </a:solidFill>
              </a:rPr>
              <a:t>student</a:t>
            </a:r>
            <a:r>
              <a:rPr lang="de-DE" b="1" dirty="0">
                <a:solidFill>
                  <a:srgbClr val="122974"/>
                </a:solidFill>
              </a:rPr>
              <a:t> of Vienna University 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err="1">
                <a:solidFill>
                  <a:srgbClr val="122974"/>
                </a:solidFill>
              </a:rPr>
              <a:t>who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wanted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to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submit</a:t>
            </a:r>
            <a:r>
              <a:rPr lang="de-DE" b="1" dirty="0">
                <a:solidFill>
                  <a:srgbClr val="122974"/>
                </a:solidFill>
              </a:rPr>
              <a:t> in digital form </a:t>
            </a:r>
          </a:p>
          <a:p>
            <a:pPr algn="ctr">
              <a:buFont typeface="Wingdings" pitchFamily="2" charset="2"/>
              <a:buNone/>
            </a:pPr>
            <a:r>
              <a:rPr lang="de-DE" b="1" dirty="0">
                <a:solidFill>
                  <a:srgbClr val="122974"/>
                </a:solidFill>
              </a:rPr>
              <a:t>a </a:t>
            </a:r>
            <a:r>
              <a:rPr lang="de-DE" b="1" dirty="0" err="1">
                <a:solidFill>
                  <a:srgbClr val="122974"/>
                </a:solidFill>
              </a:rPr>
              <a:t>doctoral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thesis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comprising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terminological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aspects</a:t>
            </a:r>
            <a:endParaRPr lang="de-DE" b="1" dirty="0">
              <a:solidFill>
                <a:srgbClr val="122974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de-DE" b="1" dirty="0" err="1">
                <a:solidFill>
                  <a:srgbClr val="122974"/>
                </a:solidFill>
              </a:rPr>
              <a:t>had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to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remove</a:t>
            </a:r>
            <a:r>
              <a:rPr lang="de-DE" b="1" dirty="0">
                <a:solidFill>
                  <a:srgbClr val="122974"/>
                </a:solidFill>
              </a:rPr>
              <a:t> a </a:t>
            </a:r>
            <a:r>
              <a:rPr lang="de-DE" b="1" dirty="0" err="1">
                <a:solidFill>
                  <a:srgbClr val="C00000"/>
                </a:solidFill>
              </a:rPr>
              <a:t>graphical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representation</a:t>
            </a:r>
            <a:r>
              <a:rPr lang="de-DE" b="1" dirty="0">
                <a:solidFill>
                  <a:srgbClr val="C0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err="1">
                <a:solidFill>
                  <a:srgbClr val="122974"/>
                </a:solidFill>
              </a:rPr>
              <a:t>because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the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creator</a:t>
            </a:r>
            <a:r>
              <a:rPr lang="de-DE" b="1" dirty="0">
                <a:solidFill>
                  <a:srgbClr val="122974"/>
                </a:solidFill>
              </a:rPr>
              <a:t> of </a:t>
            </a:r>
            <a:r>
              <a:rPr lang="de-DE" b="1" dirty="0" err="1">
                <a:solidFill>
                  <a:srgbClr val="122974"/>
                </a:solidFill>
              </a:rPr>
              <a:t>that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representation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did</a:t>
            </a:r>
            <a:r>
              <a:rPr lang="de-DE" b="1" dirty="0">
                <a:solidFill>
                  <a:srgbClr val="122974"/>
                </a:solidFill>
              </a:rPr>
              <a:t> not </a:t>
            </a:r>
            <a:r>
              <a:rPr lang="de-DE" b="1" dirty="0" err="1">
                <a:solidFill>
                  <a:srgbClr val="122974"/>
                </a:solidFill>
              </a:rPr>
              <a:t>approve</a:t>
            </a:r>
            <a:r>
              <a:rPr lang="de-DE" b="1" dirty="0">
                <a:solidFill>
                  <a:srgbClr val="122974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err="1">
                <a:solidFill>
                  <a:srgbClr val="122974"/>
                </a:solidFill>
              </a:rPr>
              <a:t>the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reuse</a:t>
            </a:r>
            <a:r>
              <a:rPr lang="de-DE" b="1" dirty="0">
                <a:solidFill>
                  <a:srgbClr val="122974"/>
                </a:solidFill>
              </a:rPr>
              <a:t> (</a:t>
            </a:r>
            <a:r>
              <a:rPr lang="de-DE" b="1" dirty="0" err="1">
                <a:solidFill>
                  <a:srgbClr val="122974"/>
                </a:solidFill>
              </a:rPr>
              <a:t>quotation</a:t>
            </a:r>
            <a:r>
              <a:rPr lang="de-DE" b="1" dirty="0">
                <a:solidFill>
                  <a:srgbClr val="122974"/>
                </a:solidFill>
              </a:rPr>
              <a:t>) of </a:t>
            </a:r>
            <a:r>
              <a:rPr lang="de-DE" b="1" dirty="0" err="1">
                <a:solidFill>
                  <a:srgbClr val="122974"/>
                </a:solidFill>
              </a:rPr>
              <a:t>the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representation</a:t>
            </a:r>
            <a:r>
              <a:rPr lang="de-DE" b="1" dirty="0">
                <a:solidFill>
                  <a:srgbClr val="122974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de-DE" b="1" dirty="0" err="1">
                <a:solidFill>
                  <a:srgbClr val="122974"/>
                </a:solidFill>
              </a:rPr>
              <a:t>from</a:t>
            </a:r>
            <a:r>
              <a:rPr lang="de-DE" b="1" dirty="0">
                <a:solidFill>
                  <a:srgbClr val="122974"/>
                </a:solidFill>
              </a:rPr>
              <a:t> a </a:t>
            </a:r>
            <a:r>
              <a:rPr lang="de-DE" b="1" dirty="0" err="1">
                <a:solidFill>
                  <a:srgbClr val="122974"/>
                </a:solidFill>
              </a:rPr>
              <a:t>published</a:t>
            </a:r>
            <a:r>
              <a:rPr lang="de-DE" b="1" dirty="0">
                <a:solidFill>
                  <a:srgbClr val="122974"/>
                </a:solidFill>
              </a:rPr>
              <a:t> </a:t>
            </a:r>
            <a:r>
              <a:rPr lang="de-DE" b="1" dirty="0" err="1">
                <a:solidFill>
                  <a:srgbClr val="122974"/>
                </a:solidFill>
              </a:rPr>
              <a:t>book</a:t>
            </a:r>
            <a:endParaRPr lang="de-DE" b="1" dirty="0">
              <a:solidFill>
                <a:srgbClr val="122974"/>
              </a:solidFill>
            </a:endParaRPr>
          </a:p>
          <a:p>
            <a:pPr>
              <a:buFont typeface="Wingdings" pitchFamily="2" charset="2"/>
              <a:buNone/>
            </a:pPr>
            <a:endParaRPr lang="de-DE" sz="1600" dirty="0"/>
          </a:p>
          <a:p>
            <a:pPr algn="ctr">
              <a:buFont typeface="Wingdings" pitchFamily="2" charset="2"/>
              <a:buNone/>
            </a:pPr>
            <a:r>
              <a:rPr lang="de-DE" sz="2800" b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7FECFC-5E6B-421A-A05B-0AE9AB8CF5D4}"/>
              </a:ext>
            </a:extLst>
          </p:cNvPr>
          <p:cNvSpPr/>
          <p:nvPr/>
        </p:nvSpPr>
        <p:spPr>
          <a:xfrm>
            <a:off x="8680308" y="630932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19535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2949</Words>
  <Application>Microsoft Office PowerPoint</Application>
  <PresentationFormat>Bildschirmpräsentation (4:3)</PresentationFormat>
  <Paragraphs>395</Paragraphs>
  <Slides>39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52" baseType="lpstr">
      <vt:lpstr>Arial</vt:lpstr>
      <vt:lpstr>Arial Rounded MT Bold</vt:lpstr>
      <vt:lpstr>Calibri</vt:lpstr>
      <vt:lpstr>Calibri Light</vt:lpstr>
      <vt:lpstr>Helvetica</vt:lpstr>
      <vt:lpstr>Lucida Handwriting</vt:lpstr>
      <vt:lpstr>Tahoma</vt:lpstr>
      <vt:lpstr>Times New Roman</vt:lpstr>
      <vt:lpstr>Trebuchet MS</vt:lpstr>
      <vt:lpstr>Verdana</vt:lpstr>
      <vt:lpstr>Wingdings</vt:lpstr>
      <vt:lpstr>Blank Presentation</vt:lpstr>
      <vt:lpstr>Benutzerdefiniertes Design</vt:lpstr>
      <vt:lpstr>PowerPoint-Präsentation</vt:lpstr>
      <vt:lpstr>PowerPoint-Präsentation</vt:lpstr>
      <vt:lpstr>PowerPoint-Präsentation</vt:lpstr>
      <vt:lpstr>Microlearning object example  Learning object: Kanji Flashcard: 「休」 </vt:lpstr>
      <vt:lpstr>Non-verbal representation: Helicopter marshalling signals </vt:lpstr>
      <vt:lpstr>PowerPoint-Präsentation</vt:lpstr>
      <vt:lpstr>PowerPoint-Präsentation</vt:lpstr>
      <vt:lpstr>PowerPoint-Präsentation</vt:lpstr>
      <vt:lpstr>PowerPoint-Präsentation</vt:lpstr>
      <vt:lpstr>Case 4: (fictive) risk with dialogue data</vt:lpstr>
      <vt:lpstr>Case 5: automatic Wikipedia entries</vt:lpstr>
      <vt:lpstr>Case 6: protection under trademark</vt:lpstr>
      <vt:lpstr>Case 7: Content identification technologies </vt:lpstr>
      <vt:lpstr>Case 8: „Share“ button on Facebook</vt:lpstr>
      <vt:lpstr>Break-out: marking microcontent entities  chose one of the 6 questions numbered (2)~(7)  </vt:lpstr>
      <vt:lpstr>Copyright and IPRs in general</vt:lpstr>
      <vt:lpstr>PowerPoint-Präsentation</vt:lpstr>
      <vt:lpstr>PowerPoint-Präsentation</vt:lpstr>
      <vt:lpstr> </vt:lpstr>
      <vt:lpstr> </vt:lpstr>
      <vt:lpstr>What does copyright mean?</vt:lpstr>
      <vt:lpstr>Copyright as a stimulus for progress</vt:lpstr>
      <vt:lpstr>Terminology as subject to IPR – I </vt:lpstr>
      <vt:lpstr>Terminology as subject to IPR - II</vt:lpstr>
      <vt:lpstr>Terminology as subject to IPR – III </vt:lpstr>
      <vt:lpstr>Exploitation rights</vt:lpstr>
      <vt:lpstr>Limitations and exemptions</vt:lpstr>
      <vt:lpstr>Digital rights management – DRM </vt:lpstr>
      <vt:lpstr>Approach to a DRM solution 1</vt:lpstr>
      <vt:lpstr>Approach to a DRM solution 2</vt:lpstr>
      <vt:lpstr>Break-out: Finding solutions</vt:lpstr>
      <vt:lpstr>Break-out: marking microcontent entities  chose one of the 6 questions numbered (2)~(7)  </vt:lpstr>
      <vt:lpstr>PowerPoint-Präsentation</vt:lpstr>
      <vt:lpstr>PowerPoint-Präsentation</vt:lpstr>
      <vt:lpstr>PowerPoint-Präsentation</vt:lpstr>
      <vt:lpstr>International law – Development</vt:lpstr>
      <vt:lpstr>WIPO Copyright Treaty</vt:lpstr>
      <vt:lpstr>Authors‘ rights vs. Copyright</vt:lpstr>
      <vt:lpstr>EU Directives</vt:lpstr>
    </vt:vector>
  </TitlesOfParts>
  <Company>Media Comms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Comms</dc:creator>
  <cp:lastModifiedBy>Gabriele Sauberer</cp:lastModifiedBy>
  <cp:revision>771</cp:revision>
  <cp:lastPrinted>2015-04-08T22:30:13Z</cp:lastPrinted>
  <dcterms:created xsi:type="dcterms:W3CDTF">2009-04-17T10:50:32Z</dcterms:created>
  <dcterms:modified xsi:type="dcterms:W3CDTF">2020-07-02T18:52:36Z</dcterms:modified>
</cp:coreProperties>
</file>