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370" r:id="rId4"/>
    <p:sldId id="372" r:id="rId5"/>
    <p:sldId id="373" r:id="rId6"/>
    <p:sldId id="374" r:id="rId7"/>
    <p:sldId id="375" r:id="rId8"/>
    <p:sldId id="376" r:id="rId9"/>
    <p:sldId id="377" r:id="rId10"/>
    <p:sldId id="378" r:id="rId11"/>
    <p:sldId id="380" r:id="rId12"/>
    <p:sldId id="381" r:id="rId13"/>
    <p:sldId id="382" r:id="rId14"/>
    <p:sldId id="260" r:id="rId15"/>
    <p:sldId id="356" r:id="rId16"/>
  </p:sldIdLst>
  <p:sldSz cx="12192000" cy="6858000"/>
  <p:notesSz cx="6858000" cy="9144000"/>
  <p:defaultTextStyle>
    <a:defPPr>
      <a:defRPr lang="de-A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81" d="100"/>
          <a:sy n="81" d="100"/>
        </p:scale>
        <p:origin x="64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4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80294F61-4201-4F55-B5CF-E3583DDB9C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3D64F43-C865-43A8-A7DD-4B0DCFC5F1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81BD5-36E7-4B37-9A8D-4778E2BF7C61}" type="datetimeFigureOut">
              <a:rPr lang="de-DE" smtClean="0"/>
              <a:t>02.07.2020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4E7A937-AF80-4564-B4E8-54C177A9A8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27602F3-C479-4942-8C4B-609C29886F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7FFDB-6C8D-4D35-8A35-646D1B0D84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8299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3122D2-EE0B-48D1-8337-C4159447901B}" type="datetimeFigureOut">
              <a:rPr lang="de-DE" smtClean="0"/>
              <a:t>02.07.2020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4B5D3-5359-421C-8CAE-77FD9D5179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6919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gif"/><Relationship Id="rId4" Type="http://schemas.openxmlformats.org/officeDocument/2006/relationships/image" Target="../media/image4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5.gif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206500" y="3648076"/>
            <a:ext cx="97536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5" name="Rechteck 4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hteck 5"/>
          <p:cNvSpPr/>
          <p:nvPr/>
        </p:nvSpPr>
        <p:spPr>
          <a:xfrm>
            <a:off x="1206500" y="3648076"/>
            <a:ext cx="3048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hteck 6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 dirty="0"/>
              <a:t>Master-Untertitelformat bearbeiten</a:t>
            </a:r>
            <a:endParaRPr lang="en-US" dirty="0"/>
          </a:p>
        </p:txBody>
      </p:sp>
      <p:sp>
        <p:nvSpPr>
          <p:cNvPr id="10" name="Datumsplatzhalter 27"/>
          <p:cNvSpPr>
            <a:spLocks noGrp="1"/>
          </p:cNvSpPr>
          <p:nvPr>
            <p:ph type="dt" sz="half" idx="10"/>
          </p:nvPr>
        </p:nvSpPr>
        <p:spPr>
          <a:xfrm>
            <a:off x="8534400" y="6354763"/>
            <a:ext cx="3048000" cy="366712"/>
          </a:xfrm>
        </p:spPr>
        <p:txBody>
          <a:bodyPr/>
          <a:lstStyle>
            <a:lvl1pPr>
              <a:defRPr sz="1400"/>
            </a:lvl1pPr>
          </a:lstStyle>
          <a:p>
            <a:r>
              <a:rPr lang="de-DE"/>
              <a:t>1-4 July 2020</a:t>
            </a:r>
            <a:endParaRPr lang="en-US" dirty="0"/>
          </a:p>
        </p:txBody>
      </p:sp>
      <p:sp>
        <p:nvSpPr>
          <p:cNvPr id="11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3865033" y="6354763"/>
            <a:ext cx="4633384" cy="36671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TSS 2020 ONLINE</a:t>
            </a:r>
          </a:p>
        </p:txBody>
      </p:sp>
      <p:sp>
        <p:nvSpPr>
          <p:cNvPr id="12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1621367" y="6354763"/>
            <a:ext cx="1625600" cy="366712"/>
          </a:xfrm>
        </p:spPr>
        <p:txBody>
          <a:bodyPr/>
          <a:lstStyle>
            <a:lvl1pPr>
              <a:defRPr/>
            </a:lvl1pPr>
          </a:lstStyle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13" name="Grafik 12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CCC3AE7F-9E9F-4F3D-B989-7B0F5C4243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07" y="808541"/>
            <a:ext cx="2088617" cy="723747"/>
          </a:xfrm>
          <a:prstGeom prst="rect">
            <a:avLst/>
          </a:prstGeom>
        </p:spPr>
      </p:pic>
      <p:pic>
        <p:nvPicPr>
          <p:cNvPr id="14" name="Grafik 13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FCFB6283-AF22-459A-9CAB-A7F5B71BD35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301" y="290483"/>
            <a:ext cx="1996421" cy="1480190"/>
          </a:xfrm>
          <a:prstGeom prst="rect">
            <a:avLst/>
          </a:prstGeom>
        </p:spPr>
      </p:pic>
      <p:pic>
        <p:nvPicPr>
          <p:cNvPr id="15" name="Grafik 14" descr="Ein Bild, das Essen enthält.&#10;&#10;Automatisch generierte Beschreibung">
            <a:extLst>
              <a:ext uri="{FF2B5EF4-FFF2-40B4-BE49-F238E27FC236}">
                <a16:creationId xmlns:a16="http://schemas.microsoft.com/office/drawing/2014/main" id="{BC3D7FFA-93E2-48D8-BFEC-4D13749EB58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59516"/>
            <a:ext cx="1511845" cy="148019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2F9ECBB6-F5A1-446D-A5F7-E60C6A7DB6A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941" y="570158"/>
            <a:ext cx="2701159" cy="1200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09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>
            <a:lvl1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>
                <a:solidFill>
                  <a:srgbClr val="002060"/>
                </a:solidFill>
              </a:defRPr>
            </a:lvl1pPr>
          </a:lstStyle>
          <a:p>
            <a:r>
              <a:rPr lang="de-DE"/>
              <a:t>1-4 July 2020</a:t>
            </a:r>
            <a:endParaRPr lang="en-US" dirty="0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TSS 2020 ONLINE</a:t>
            </a:r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354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219200" y="2819401"/>
            <a:ext cx="97536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5" name="Rechteck 4"/>
          <p:cNvSpPr/>
          <p:nvPr/>
        </p:nvSpPr>
        <p:spPr>
          <a:xfrm>
            <a:off x="1219200" y="2819401"/>
            <a:ext cx="3048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/>
          <a:lstStyle>
            <a:lvl1pPr algn="r">
              <a:buNone/>
              <a:defRPr sz="3200" b="0" cap="none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8534400" y="6354763"/>
            <a:ext cx="3048000" cy="3667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1-4 July 2020</a:t>
            </a:r>
            <a:endParaRPr lang="en-US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865033" y="6354763"/>
            <a:ext cx="4633384" cy="3667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TSS 2020 ONLINE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426634" y="6354763"/>
            <a:ext cx="2027767" cy="366712"/>
          </a:xfrm>
        </p:spPr>
        <p:txBody>
          <a:bodyPr/>
          <a:lstStyle>
            <a:lvl1pPr>
              <a:defRPr/>
            </a:lvl1pPr>
          </a:lstStyle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9" name="Grafik 8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8F3EF425-AED8-4360-9860-99346C6F583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51" y="512726"/>
            <a:ext cx="2901260" cy="1005344"/>
          </a:xfrm>
          <a:prstGeom prst="rect">
            <a:avLst/>
          </a:prstGeom>
        </p:spPr>
      </p:pic>
      <p:pic>
        <p:nvPicPr>
          <p:cNvPr id="10" name="Grafik 9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061570EC-C36C-45D8-A58C-E59416B1053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947" y="279153"/>
            <a:ext cx="1991826" cy="1476783"/>
          </a:xfrm>
          <a:prstGeom prst="rect">
            <a:avLst/>
          </a:prstGeom>
        </p:spPr>
      </p:pic>
      <p:pic>
        <p:nvPicPr>
          <p:cNvPr id="11" name="Grafik 10" descr="Ein Bild, das Essen enthält.&#10;&#10;Automatisch generierte Beschreibung">
            <a:extLst>
              <a:ext uri="{FF2B5EF4-FFF2-40B4-BE49-F238E27FC236}">
                <a16:creationId xmlns:a16="http://schemas.microsoft.com/office/drawing/2014/main" id="{6BC3BC2C-E18F-465C-80D3-4DFF67B72C8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263" y="263845"/>
            <a:ext cx="1524000" cy="1492091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011F9B2B-C8AB-45D3-BA2E-61E90A839BA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195" y="399971"/>
            <a:ext cx="2794780" cy="124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8206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5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1-4 July 2020</a:t>
            </a:r>
            <a:endParaRPr lang="en-US" dirty="0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TSS 2020 ONLINE</a:t>
            </a:r>
            <a:endParaRPr lang="en-US" dirty="0"/>
          </a:p>
        </p:txBody>
      </p:sp>
      <p:sp>
        <p:nvSpPr>
          <p:cNvPr id="7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88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7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1-4 July 2020</a:t>
            </a:r>
            <a:endParaRPr lang="en-US" dirty="0"/>
          </a:p>
        </p:txBody>
      </p:sp>
      <p:sp>
        <p:nvSpPr>
          <p:cNvPr id="8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TSS 2020 ONLINE</a:t>
            </a:r>
            <a:endParaRPr lang="en-US" dirty="0"/>
          </a:p>
        </p:txBody>
      </p:sp>
      <p:sp>
        <p:nvSpPr>
          <p:cNvPr id="9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95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leichschenkliges Dreieck 2"/>
          <p:cNvSpPr>
            <a:spLocks noChangeAspect="1"/>
          </p:cNvSpPr>
          <p:nvPr/>
        </p:nvSpPr>
        <p:spPr>
          <a:xfrm rot="5400000">
            <a:off x="590550" y="6447367"/>
            <a:ext cx="190500" cy="16086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4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1-4 July 2020</a:t>
            </a:r>
            <a:endParaRPr lang="en-US" dirty="0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TSS 2020 ONLINE</a:t>
            </a:r>
            <a:endParaRPr lang="en-US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900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erade Verbindung 10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 sz="1800"/>
          </a:p>
        </p:txBody>
      </p:sp>
      <p:sp>
        <p:nvSpPr>
          <p:cNvPr id="3" name="Gleichschenkliges Dreieck 2"/>
          <p:cNvSpPr>
            <a:spLocks noChangeAspect="1"/>
          </p:cNvSpPr>
          <p:nvPr/>
        </p:nvSpPr>
        <p:spPr>
          <a:xfrm rot="5400000">
            <a:off x="590550" y="6447367"/>
            <a:ext cx="190500" cy="16086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1-4 July 2020</a:t>
            </a:r>
            <a:endParaRPr lang="en-US" dirty="0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TSS 2020 ONLINE</a:t>
            </a:r>
            <a:endParaRPr lang="en-US" dirty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161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21"/>
          <p:cNvSpPr>
            <a:spLocks noGrp="1"/>
          </p:cNvSpPr>
          <p:nvPr>
            <p:ph type="title"/>
          </p:nvPr>
        </p:nvSpPr>
        <p:spPr bwMode="auto">
          <a:xfrm>
            <a:off x="609600" y="152400"/>
            <a:ext cx="10972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  <a:endParaRPr lang="en-US" altLang="de-DE" dirty="0"/>
          </a:p>
        </p:txBody>
      </p:sp>
      <p:sp>
        <p:nvSpPr>
          <p:cNvPr id="2051" name="Textplatzhalter 12"/>
          <p:cNvSpPr>
            <a:spLocks noGrp="1"/>
          </p:cNvSpPr>
          <p:nvPr>
            <p:ph type="body" idx="1"/>
          </p:nvPr>
        </p:nvSpPr>
        <p:spPr bwMode="auto">
          <a:xfrm>
            <a:off x="609600" y="1219200"/>
            <a:ext cx="109728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Textmasterformate durch Klicken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8534401" y="6356351"/>
            <a:ext cx="3052233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002060"/>
                </a:solidFill>
                <a:latin typeface="Arial" charset="0"/>
              </a:defRPr>
            </a:lvl1pPr>
          </a:lstStyle>
          <a:p>
            <a:r>
              <a:rPr lang="de-DE"/>
              <a:t>1-4 July 2020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865033" y="6356351"/>
            <a:ext cx="4673600" cy="365125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 b="1">
                <a:solidFill>
                  <a:srgbClr val="C00000"/>
                </a:solidFill>
                <a:latin typeface="Arial" charset="0"/>
              </a:defRPr>
            </a:lvl1pPr>
          </a:lstStyle>
          <a:p>
            <a:r>
              <a:rPr lang="en-US" dirty="0"/>
              <a:t>TSS 2020 ONLINE</a:t>
            </a:r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2055" name="Gerade Verbindung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 sz="1800"/>
          </a:p>
        </p:txBody>
      </p:sp>
      <p:sp>
        <p:nvSpPr>
          <p:cNvPr id="2056" name="Gerade Verbindung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 sz="1800"/>
          </a:p>
        </p:txBody>
      </p:sp>
      <p:sp>
        <p:nvSpPr>
          <p:cNvPr id="10" name="Gleichschenkliges Dreieck 9"/>
          <p:cNvSpPr>
            <a:spLocks noChangeAspect="1"/>
          </p:cNvSpPr>
          <p:nvPr/>
        </p:nvSpPr>
        <p:spPr>
          <a:xfrm rot="5400000">
            <a:off x="590550" y="6447367"/>
            <a:ext cx="190500" cy="16086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6794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rgbClr val="C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3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7688" indent="-27305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3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22325" indent="-228600" algn="l" rtl="0" eaLnBrk="1" fontAlgn="base" hangingPunct="1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96963" indent="-228600" algn="l" rtl="0" eaLnBrk="1" fontAlgn="base" hangingPunct="1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tif"/><Relationship Id="rId5" Type="http://schemas.openxmlformats.org/officeDocument/2006/relationships/image" Target="../media/image3.jp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sia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8E3C50D-4EC6-43D7-A5CA-E68430BB17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0"/>
            <a:ext cx="1219198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242AD6A-2B23-4BAE-A4FB-3B25D4CB0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7557" y="3778730"/>
            <a:ext cx="3214307" cy="849348"/>
          </a:xfrm>
        </p:spPr>
        <p:txBody>
          <a:bodyPr anchor="b">
            <a:normAutofit/>
          </a:bodyPr>
          <a:lstStyle/>
          <a:p>
            <a:r>
              <a:rPr lang="de-DE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TSS 2020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BD48C0F-3E51-4C5C-9F5E-38D9AC6C04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865" y="5458975"/>
            <a:ext cx="2556817" cy="1136363"/>
          </a:xfrm>
          <a:prstGeom prst="rect">
            <a:avLst/>
          </a:prstGeom>
        </p:spPr>
      </p:pic>
      <p:pic>
        <p:nvPicPr>
          <p:cNvPr id="12" name="Grafik 11" descr="Ein Bild, das Essen enthält.&#10;&#10;Automatisch generierte Beschreibung">
            <a:extLst>
              <a:ext uri="{FF2B5EF4-FFF2-40B4-BE49-F238E27FC236}">
                <a16:creationId xmlns:a16="http://schemas.microsoft.com/office/drawing/2014/main" id="{4A89D924-3D2B-4F66-B9F6-6F0B76310D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305" y="5077149"/>
            <a:ext cx="1734926" cy="1698600"/>
          </a:xfrm>
          <a:prstGeom prst="rect">
            <a:avLst/>
          </a:prstGeom>
        </p:spPr>
      </p:pic>
      <p:pic>
        <p:nvPicPr>
          <p:cNvPr id="15" name="Grafik 14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D445654A-BFE6-4CEC-B6C6-AD9A49B2B83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53" y="5186146"/>
            <a:ext cx="2059354" cy="1526850"/>
          </a:xfrm>
          <a:prstGeom prst="rect">
            <a:avLst/>
          </a:prstGeom>
        </p:spPr>
      </p:pic>
      <p:pic>
        <p:nvPicPr>
          <p:cNvPr id="17" name="Grafik 16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B97E4422-3B48-4F15-82AC-11BB2205CB3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412" y="5627338"/>
            <a:ext cx="2307626" cy="799638"/>
          </a:xfrm>
          <a:prstGeom prst="rect">
            <a:avLst/>
          </a:prstGeom>
        </p:spPr>
      </p:pic>
      <p:sp>
        <p:nvSpPr>
          <p:cNvPr id="7" name="Untertitel 6">
            <a:extLst>
              <a:ext uri="{FF2B5EF4-FFF2-40B4-BE49-F238E27FC236}">
                <a16:creationId xmlns:a16="http://schemas.microsoft.com/office/drawing/2014/main" id="{0D77FF5C-2031-4A95-9F92-0439B17FC7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000" y="4543749"/>
            <a:ext cx="9144000" cy="533400"/>
          </a:xfrm>
        </p:spPr>
        <p:txBody>
          <a:bodyPr/>
          <a:lstStyle/>
          <a:p>
            <a:r>
              <a:rPr lang="de-DE" dirty="0">
                <a:solidFill>
                  <a:srgbClr val="C00000"/>
                </a:solidFill>
              </a:rPr>
              <a:t>ONLINE</a:t>
            </a:r>
          </a:p>
        </p:txBody>
      </p:sp>
      <p:pic>
        <p:nvPicPr>
          <p:cNvPr id="5" name="Grafik 4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649235F0-F78A-454D-A72B-D014CEC1DC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582" y="751304"/>
            <a:ext cx="1560514" cy="1560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51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70EABC-027B-4406-8919-2AAB665CE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2.2.5 Technical </a:t>
            </a:r>
            <a:r>
              <a:rPr lang="de-DE" dirty="0" err="1"/>
              <a:t>competencies</a:t>
            </a: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894A83-6ACF-4048-B500-A0DF02DB5BF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000" dirty="0">
                <a:solidFill>
                  <a:srgbClr val="002060"/>
                </a:solidFill>
              </a:rPr>
              <a:t>Persons certified shall </a:t>
            </a:r>
          </a:p>
          <a:p>
            <a:pPr lvl="1"/>
            <a:r>
              <a:rPr lang="en-US" sz="2200" dirty="0">
                <a:solidFill>
                  <a:srgbClr val="002060"/>
                </a:solidFill>
              </a:rPr>
              <a:t>be able to perform the technical tasks in translation processes,</a:t>
            </a:r>
          </a:p>
          <a:p>
            <a:pPr lvl="1"/>
            <a:r>
              <a:rPr lang="en-US" sz="2200" dirty="0">
                <a:solidFill>
                  <a:srgbClr val="002060"/>
                </a:solidFill>
              </a:rPr>
              <a:t>employ technical resources including tools and IT systems to support translation processes,</a:t>
            </a:r>
          </a:p>
          <a:p>
            <a:pPr lvl="1"/>
            <a:r>
              <a:rPr lang="en-US" sz="2200" dirty="0">
                <a:solidFill>
                  <a:srgbClr val="002060"/>
                </a:solidFill>
              </a:rPr>
              <a:t>have at least general knowledge of MT technology,</a:t>
            </a:r>
          </a:p>
          <a:p>
            <a:pPr lvl="1"/>
            <a:r>
              <a:rPr lang="en-US" sz="2200" dirty="0">
                <a:solidFill>
                  <a:srgbClr val="002060"/>
                </a:solidFill>
              </a:rPr>
              <a:t>have a basic understanding of common errors produced by MT systems,</a:t>
            </a:r>
          </a:p>
          <a:p>
            <a:pPr lvl="1"/>
            <a:r>
              <a:rPr lang="en-US" sz="2200" dirty="0">
                <a:solidFill>
                  <a:srgbClr val="002060"/>
                </a:solidFill>
              </a:rPr>
              <a:t>have at least general knowledge of computer-aided translation tools,</a:t>
            </a:r>
          </a:p>
          <a:p>
            <a:pPr lvl="1"/>
            <a:r>
              <a:rPr lang="en-US" sz="2200" dirty="0">
                <a:solidFill>
                  <a:srgbClr val="002060"/>
                </a:solidFill>
              </a:rPr>
              <a:t>be able to follow instructions received and to focus on specific issues to make corrections as given,</a:t>
            </a:r>
          </a:p>
          <a:p>
            <a:pPr lvl="1"/>
            <a:r>
              <a:rPr lang="en-US" sz="2200" dirty="0">
                <a:solidFill>
                  <a:srgbClr val="002060"/>
                </a:solidFill>
              </a:rPr>
              <a:t>be able to provide structured feedback on frequently recurring errors in MT output,</a:t>
            </a:r>
          </a:p>
          <a:p>
            <a:pPr lvl="1"/>
            <a:r>
              <a:rPr lang="en-US" sz="2200" dirty="0">
                <a:solidFill>
                  <a:srgbClr val="002060"/>
                </a:solidFill>
              </a:rPr>
              <a:t>have at least a general understanding of the interaction between terminology management systems and MT systems.</a:t>
            </a:r>
          </a:p>
          <a:p>
            <a:pPr marL="0" indent="0">
              <a:buNone/>
            </a:pPr>
            <a:endParaRPr lang="en-US" sz="3000" dirty="0">
              <a:solidFill>
                <a:srgbClr val="002060"/>
              </a:solidFill>
            </a:endParaRPr>
          </a:p>
          <a:p>
            <a:endParaRPr lang="en-US" dirty="0"/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56B3A4-79E8-4C4B-8360-C81E610BC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1-4 July 2020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D69E00-0725-48E7-B0FF-66B9CCCC2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TSS 2020 ONLINE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288231-3C6C-484A-884F-97AD1BA3D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526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70EABC-027B-4406-8919-2AAB665CE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Prerequisites for admission to the exam (1/2)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894A83-6ACF-4048-B500-A0DF02DB5BF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600" dirty="0">
                <a:solidFill>
                  <a:srgbClr val="002060"/>
                </a:solidFill>
              </a:rPr>
              <a:t>The following options shall be met by the candidate: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either accomplishment of a course concerning the topics of MT post-editing based on the content of section 2 (2.5 ECTS, workload: 60hrs) 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or hands-on experience in the field of MT post-editing of at least 3  years.</a:t>
            </a:r>
          </a:p>
          <a:p>
            <a:r>
              <a:rPr lang="en-US" sz="2600" dirty="0">
                <a:solidFill>
                  <a:srgbClr val="002060"/>
                </a:solidFill>
              </a:rPr>
              <a:t>Plus, </a:t>
            </a:r>
            <a:r>
              <a:rPr lang="en-US" sz="2600" dirty="0">
                <a:solidFill>
                  <a:srgbClr val="C00000"/>
                </a:solidFill>
              </a:rPr>
              <a:t>one</a:t>
            </a:r>
            <a:r>
              <a:rPr lang="en-US" sz="2600" dirty="0">
                <a:solidFill>
                  <a:srgbClr val="002060"/>
                </a:solidFill>
              </a:rPr>
              <a:t> of the following prerequisites: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proof of professional experience in the field of translating,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a higher education degree in translation, linguistics or language studies (or equivalent) including significant translation training or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a higher education degree in any other field plus proof of professional experience in the field of translating or post-editing for at least two years.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be able to perform the technical tasks in translation processes,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employ technical resources including tools and IT systems to support translation processes,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56B3A4-79E8-4C4B-8360-C81E610BC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1-4 July 2020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D69E00-0725-48E7-B0FF-66B9CCCC2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TSS 2020 ONLINE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288231-3C6C-484A-884F-97AD1BA3D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730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70EABC-027B-4406-8919-2AAB665CE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Prerequisites for admission to the exam (2/2)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894A83-6ACF-4048-B500-A0DF02DB5BF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600" dirty="0">
                <a:solidFill>
                  <a:srgbClr val="002060"/>
                </a:solidFill>
              </a:rPr>
              <a:t>Plus, </a:t>
            </a:r>
            <a:r>
              <a:rPr lang="en-US" sz="2600" dirty="0">
                <a:solidFill>
                  <a:srgbClr val="C00000"/>
                </a:solidFill>
              </a:rPr>
              <a:t>one</a:t>
            </a:r>
            <a:r>
              <a:rPr lang="en-US" sz="2600" dirty="0">
                <a:solidFill>
                  <a:srgbClr val="002060"/>
                </a:solidFill>
              </a:rPr>
              <a:t> of the following prerequisites:</a:t>
            </a:r>
          </a:p>
          <a:p>
            <a:pPr lvl="1"/>
            <a:r>
              <a:rPr lang="en-US" sz="2200" dirty="0">
                <a:solidFill>
                  <a:srgbClr val="002060"/>
                </a:solidFill>
              </a:rPr>
              <a:t>have at least general knowledge of MT technology,</a:t>
            </a:r>
          </a:p>
          <a:p>
            <a:pPr lvl="1"/>
            <a:r>
              <a:rPr lang="en-US" sz="2200" dirty="0">
                <a:solidFill>
                  <a:srgbClr val="002060"/>
                </a:solidFill>
              </a:rPr>
              <a:t>have a basic understanding of common errors produced by MT systems,</a:t>
            </a:r>
          </a:p>
          <a:p>
            <a:pPr lvl="1"/>
            <a:r>
              <a:rPr lang="en-US" sz="2200" dirty="0">
                <a:solidFill>
                  <a:srgbClr val="002060"/>
                </a:solidFill>
              </a:rPr>
              <a:t>have at least general knowledge of computer-aided translation tools,</a:t>
            </a:r>
          </a:p>
          <a:p>
            <a:pPr lvl="1"/>
            <a:r>
              <a:rPr lang="en-US" sz="2200" dirty="0">
                <a:solidFill>
                  <a:srgbClr val="002060"/>
                </a:solidFill>
              </a:rPr>
              <a:t>be able to follow instructions received and to focus on specific issues to make corrections as given,</a:t>
            </a:r>
          </a:p>
          <a:p>
            <a:pPr lvl="1"/>
            <a:r>
              <a:rPr lang="en-US" sz="2200" dirty="0">
                <a:solidFill>
                  <a:srgbClr val="002060"/>
                </a:solidFill>
              </a:rPr>
              <a:t>be able to provide structured feedback on frequently recurring errors in MT output,</a:t>
            </a:r>
          </a:p>
          <a:p>
            <a:pPr lvl="1"/>
            <a:r>
              <a:rPr lang="en-US" sz="2200" dirty="0">
                <a:solidFill>
                  <a:srgbClr val="002060"/>
                </a:solidFill>
              </a:rPr>
              <a:t>have at least a general understanding of the interaction between terminology management systems and MT systems.</a:t>
            </a:r>
          </a:p>
          <a:p>
            <a:pPr marL="0" indent="0">
              <a:buNone/>
            </a:pPr>
            <a:endParaRPr lang="en-US" sz="3000" dirty="0">
              <a:solidFill>
                <a:srgbClr val="002060"/>
              </a:solidFill>
            </a:endParaRPr>
          </a:p>
          <a:p>
            <a:endParaRPr lang="en-US" dirty="0"/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56B3A4-79E8-4C4B-8360-C81E610BC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1-4 July 2020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D69E00-0725-48E7-B0FF-66B9CCCC2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TSS 2020 ONLINE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288231-3C6C-484A-884F-97AD1BA3D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787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34E270-A052-46FE-AE59-AB62F1BC3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Break-out </a:t>
            </a:r>
            <a:r>
              <a:rPr lang="de-DE" dirty="0" err="1"/>
              <a:t>session</a:t>
            </a:r>
            <a:r>
              <a:rPr lang="de-DE" dirty="0"/>
              <a:t> 			15 </a:t>
            </a:r>
            <a:r>
              <a:rPr lang="de-DE" dirty="0" err="1"/>
              <a:t>Minutes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B44FFB-DE9D-437B-8025-E4C0CC989DB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/>
              <a:t>Do a </a:t>
            </a:r>
            <a:r>
              <a:rPr lang="de-DE" dirty="0" err="1"/>
              <a:t>research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Internet (</a:t>
            </a:r>
            <a:r>
              <a:rPr lang="de-DE" dirty="0" err="1">
                <a:hlinkClick r:id="rId2"/>
              </a:rPr>
              <a:t>www.ecosia.org</a:t>
            </a:r>
            <a:r>
              <a:rPr lang="de-DE" dirty="0"/>
              <a:t>) </a:t>
            </a:r>
            <a:r>
              <a:rPr lang="de-DE" dirty="0" err="1"/>
              <a:t>about</a:t>
            </a:r>
            <a:r>
              <a:rPr lang="de-DE" dirty="0"/>
              <a:t>:</a:t>
            </a:r>
          </a:p>
          <a:p>
            <a:pPr lvl="1"/>
            <a:r>
              <a:rPr lang="de-DE" dirty="0" err="1"/>
              <a:t>Which</a:t>
            </a:r>
            <a:r>
              <a:rPr lang="de-DE" dirty="0"/>
              <a:t> Standards </a:t>
            </a:r>
            <a:r>
              <a:rPr lang="de-DE" dirty="0" err="1"/>
              <a:t>or</a:t>
            </a:r>
            <a:r>
              <a:rPr lang="de-DE" dirty="0"/>
              <a:t> Guidelines </a:t>
            </a:r>
            <a:r>
              <a:rPr lang="de-DE" dirty="0" err="1"/>
              <a:t>about</a:t>
            </a:r>
            <a:r>
              <a:rPr lang="de-DE" dirty="0"/>
              <a:t> MT post-</a:t>
            </a:r>
            <a:r>
              <a:rPr lang="de-DE" dirty="0" err="1"/>
              <a:t>editing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 online?</a:t>
            </a:r>
          </a:p>
          <a:p>
            <a:pPr lvl="1"/>
            <a:r>
              <a:rPr lang="de-DE" dirty="0" err="1"/>
              <a:t>Which</a:t>
            </a:r>
            <a:r>
              <a:rPr lang="de-DE" dirty="0"/>
              <a:t> MT post-</a:t>
            </a:r>
            <a:r>
              <a:rPr lang="de-DE" dirty="0" err="1"/>
              <a:t>editing</a:t>
            </a:r>
            <a:r>
              <a:rPr lang="de-DE" dirty="0"/>
              <a:t> </a:t>
            </a:r>
            <a:r>
              <a:rPr lang="de-DE" dirty="0" err="1"/>
              <a:t>courses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?</a:t>
            </a:r>
          </a:p>
          <a:p>
            <a:pPr lvl="1"/>
            <a:r>
              <a:rPr lang="de-DE" dirty="0" err="1"/>
              <a:t>Present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findings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panel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10B91E-E908-4371-8E93-F77D2988A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1-4 July 2020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721BDDC-31A0-4BC7-A544-7F98FCF8F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TSS 2020 ONLINE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75311DC-01C7-4C44-8BC8-666F9F6F8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579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E7AAC-C52C-4F66-8DAA-82873C6EB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300" dirty="0">
                <a:solidFill>
                  <a:srgbClr val="92D050"/>
                </a:solidFill>
              </a:rPr>
              <a:t>MT post-</a:t>
            </a:r>
            <a:r>
              <a:rPr lang="de-DE" sz="3300" dirty="0" err="1">
                <a:solidFill>
                  <a:srgbClr val="92D050"/>
                </a:solidFill>
              </a:rPr>
              <a:t>editing</a:t>
            </a:r>
            <a:r>
              <a:rPr lang="de-DE" sz="3300" dirty="0">
                <a:solidFill>
                  <a:srgbClr val="92D050"/>
                </a:solidFill>
              </a:rPr>
              <a:t> </a:t>
            </a:r>
            <a:r>
              <a:rPr lang="de-DE" sz="3300" dirty="0" err="1">
                <a:solidFill>
                  <a:srgbClr val="92D050"/>
                </a:solidFill>
              </a:rPr>
              <a:t>is</a:t>
            </a:r>
            <a:r>
              <a:rPr lang="de-DE" sz="3300" dirty="0">
                <a:solidFill>
                  <a:srgbClr val="92D050"/>
                </a:solidFill>
              </a:rPr>
              <a:t> a </a:t>
            </a:r>
            <a:r>
              <a:rPr lang="de-DE" sz="3300" dirty="0" err="1">
                <a:solidFill>
                  <a:srgbClr val="92D050"/>
                </a:solidFill>
              </a:rPr>
              <a:t>new</a:t>
            </a:r>
            <a:r>
              <a:rPr lang="de-DE" sz="3300" dirty="0">
                <a:solidFill>
                  <a:srgbClr val="92D050"/>
                </a:solidFill>
              </a:rPr>
              <a:t> </a:t>
            </a:r>
            <a:r>
              <a:rPr lang="de-DE" sz="3300" dirty="0" err="1">
                <a:solidFill>
                  <a:srgbClr val="92D050"/>
                </a:solidFill>
              </a:rPr>
              <a:t>service</a:t>
            </a:r>
            <a:r>
              <a:rPr lang="de-DE" sz="3300" dirty="0">
                <a:solidFill>
                  <a:srgbClr val="92D050"/>
                </a:solidFill>
              </a:rPr>
              <a:t> </a:t>
            </a:r>
            <a:r>
              <a:rPr lang="de-DE" sz="3300" dirty="0" err="1">
                <a:solidFill>
                  <a:srgbClr val="92D050"/>
                </a:solidFill>
              </a:rPr>
              <a:t>for</a:t>
            </a:r>
            <a:r>
              <a:rPr lang="de-DE" sz="3300" dirty="0">
                <a:solidFill>
                  <a:srgbClr val="92D050"/>
                </a:solidFill>
              </a:rPr>
              <a:t> </a:t>
            </a:r>
            <a:r>
              <a:rPr lang="de-DE" sz="3300" dirty="0" err="1">
                <a:solidFill>
                  <a:srgbClr val="92D050"/>
                </a:solidFill>
              </a:rPr>
              <a:t>translation</a:t>
            </a:r>
            <a:r>
              <a:rPr lang="de-DE" sz="3300" dirty="0">
                <a:solidFill>
                  <a:srgbClr val="92D050"/>
                </a:solidFill>
              </a:rPr>
              <a:t> and </a:t>
            </a:r>
            <a:r>
              <a:rPr lang="de-DE" sz="3300" dirty="0" err="1">
                <a:solidFill>
                  <a:srgbClr val="92D050"/>
                </a:solidFill>
              </a:rPr>
              <a:t>terminology</a:t>
            </a:r>
            <a:r>
              <a:rPr lang="de-DE" sz="3300" dirty="0">
                <a:solidFill>
                  <a:srgbClr val="92D050"/>
                </a:solidFill>
              </a:rPr>
              <a:t> </a:t>
            </a:r>
            <a:r>
              <a:rPr lang="de-DE" sz="3300" dirty="0" err="1">
                <a:solidFill>
                  <a:srgbClr val="92D050"/>
                </a:solidFill>
              </a:rPr>
              <a:t>professionals</a:t>
            </a:r>
            <a:r>
              <a:rPr lang="de-DE" sz="3300" dirty="0">
                <a:solidFill>
                  <a:srgbClr val="92D050"/>
                </a:solidFill>
              </a:rPr>
              <a:t> 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823825-C452-4359-AFCA-4C2F8027AC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r>
              <a:rPr lang="de-DE" dirty="0" err="1"/>
              <a:t>gsauberer@termnet.eu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31E19B-2384-47CB-A167-59AD8461A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1-4 July 2020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9C1934-45B0-4EB8-BF74-BADFB574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TSS 2020 ONLINE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CE8F80-1A61-46E2-96F7-F11C53A03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14</a:t>
            </a:fld>
            <a:endParaRPr lang="en-US" dirty="0"/>
          </a:p>
        </p:txBody>
      </p:sp>
      <p:pic>
        <p:nvPicPr>
          <p:cNvPr id="7" name="Grafik 6" descr="Ein Bild, das Person, Kleidung enthält.&#10;&#10;Automatisch generierte Beschreibung">
            <a:extLst>
              <a:ext uri="{FF2B5EF4-FFF2-40B4-BE49-F238E27FC236}">
                <a16:creationId xmlns:a16="http://schemas.microsoft.com/office/drawing/2014/main" id="{DC5168A9-47DF-47BD-8189-5DFBFD733F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026" y="4417312"/>
            <a:ext cx="2619375" cy="1743075"/>
          </a:xfrm>
          <a:prstGeom prst="rect">
            <a:avLst/>
          </a:prstGeom>
        </p:spPr>
      </p:pic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A4E6B5FD-52BA-47C5-84A6-F2D97E01EF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739" y="4417312"/>
            <a:ext cx="1763712" cy="17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275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06589" y="1773239"/>
            <a:ext cx="8497887" cy="4624387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  <a:defRPr/>
            </a:pPr>
            <a:endParaRPr lang="de-AT" sz="2400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de-AT" sz="2400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de-AT" sz="2400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de-AT" sz="2400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r>
              <a:rPr lang="de-AT" sz="2600" b="1" dirty="0">
                <a:solidFill>
                  <a:srgbClr val="B61A25"/>
                </a:solidFill>
              </a:rPr>
              <a:t>Gabriele Sauberer</a:t>
            </a:r>
          </a:p>
          <a:p>
            <a:pPr marL="0" indent="0">
              <a:buNone/>
              <a:defRPr/>
            </a:pPr>
            <a:r>
              <a:rPr lang="de-AT" sz="1800" dirty="0" err="1"/>
              <a:t>Director</a:t>
            </a:r>
            <a:r>
              <a:rPr lang="de-AT" sz="1800" dirty="0"/>
              <a:t>, </a:t>
            </a:r>
            <a:r>
              <a:rPr lang="de-AT" sz="1800" dirty="0" err="1"/>
              <a:t>TermNet</a:t>
            </a:r>
            <a:r>
              <a:rPr lang="de-AT" sz="1800" dirty="0"/>
              <a:t> – International </a:t>
            </a:r>
            <a:br>
              <a:rPr lang="de-AT" sz="1800" dirty="0"/>
            </a:br>
            <a:r>
              <a:rPr lang="de-AT" sz="1800" dirty="0"/>
              <a:t>               Network </a:t>
            </a:r>
            <a:r>
              <a:rPr lang="de-AT" sz="1800" dirty="0" err="1"/>
              <a:t>for</a:t>
            </a:r>
            <a:r>
              <a:rPr lang="de-AT" sz="1800" dirty="0"/>
              <a:t> </a:t>
            </a:r>
            <a:r>
              <a:rPr lang="de-AT" sz="1800" dirty="0" err="1"/>
              <a:t>Terminology</a:t>
            </a:r>
            <a:br>
              <a:rPr lang="de-DE" sz="2400" dirty="0"/>
            </a:br>
            <a:r>
              <a:rPr lang="de-DE" sz="1800" dirty="0" err="1"/>
              <a:t>Director</a:t>
            </a:r>
            <a:r>
              <a:rPr lang="de-DE" sz="1800" dirty="0"/>
              <a:t>, </a:t>
            </a:r>
            <a:r>
              <a:rPr lang="de-DE" sz="1800" dirty="0" err="1"/>
              <a:t>TermNet</a:t>
            </a:r>
            <a:r>
              <a:rPr lang="de-DE" sz="1800" dirty="0"/>
              <a:t> Business GmbH</a:t>
            </a:r>
          </a:p>
          <a:p>
            <a:pPr marL="0" indent="0">
              <a:buNone/>
              <a:defRPr/>
            </a:pPr>
            <a:r>
              <a:rPr lang="de-DE" sz="1800" dirty="0" err="1"/>
              <a:t>Vice</a:t>
            </a:r>
            <a:r>
              <a:rPr lang="de-DE" sz="1800" dirty="0"/>
              <a:t> </a:t>
            </a:r>
            <a:r>
              <a:rPr lang="de-DE" sz="1800" dirty="0" err="1"/>
              <a:t>President</a:t>
            </a:r>
            <a:r>
              <a:rPr lang="de-DE" sz="1800" dirty="0"/>
              <a:t> </a:t>
            </a:r>
            <a:r>
              <a:rPr lang="de-DE" sz="1800" dirty="0" err="1"/>
              <a:t>Processes</a:t>
            </a:r>
            <a:r>
              <a:rPr lang="de-DE" sz="1800" dirty="0"/>
              <a:t>, ECQA</a:t>
            </a:r>
          </a:p>
          <a:p>
            <a:pPr marL="0" indent="0">
              <a:buNone/>
              <a:defRPr/>
            </a:pPr>
            <a:endParaRPr lang="de-DE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de-DE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3075" name="AutoShape 4" descr="data:image/jpeg;base64,/9j/4AAQSkZJRgABAQAAAQABAAD/2wCEAAkGBhQSERUUEhQUFBUVFhoYFhYYFxQWHBwXFRkYFhYXGBUXHSYeGBkjHBUUHy8gJCcpLCwsFR4xNTAqNSYrLCkBCQoKDgwOGg8PFCklHCQsKSksKSwpKSkpKSwsLCkpKSkpKSkpKSwpKSwpLCkpKSkpLCwpLCkpLDUpLCwsLCkpKf/AABEIAJQAcAMBIgACEQEDEQH/xAAcAAABBAMBAAAAAAAAAAAAAAAHAAQFBgECAwj/xAA5EAACAAQDBQcDAgUEAwAAAAABAgADESEEEjEFBkFRwRMiNGFxcoEHMpGhsSMkM0LwFCVi4VKC0f/EABoBAAMBAQEBAAAAAAAAAAAAAAMEBQECAAb/xAAmEQACAgICAQQBBQAAAAAAAAAAAQIRAwQSMSEyQVFxYQUTIjNC/9oADAMBAAIRAxEAPwAs73eCnezqIE0Fne7wU72dRAnjwKfYoxGYxGHBmMxiMx48KMGMxiNMFGIzGI0wwY1MbkRqRG0YawXNz/BSPZ1MCKC9uh4KR7OpjGFx9i3u8HO9nUQJ4LO9vg53s6iBNGGz7FGI2pDDbW1Fw8ouddAOZ4RhylboztHa0uQKub8BxPxEG+8c2Ye5lReBqCfmsVTE40zXLzDUnTpSJDCdnlq7U8rsT+IBKT9h2GKMeyyJtPLQs8x7d7QAeYtaO03bqhM8tsw4g6g8q8Yo2PxRLUVmp/nCsSGDwgMhixYHWtbftHPle4TjF+xcNk7dSfb7XGqn9xziTpAmGMeU4YG4NQRBK2JtMT5KuNdCPOGcbvsSzY1Hyh9GGjakIrB6FLORgu7oeCkezqYEhWC3uj4KT7OpjiSoPifkzvb4Od7OogTQWd7fBzvZ1ECeMSs9kdMUD3fvaBaesvgor8mCExoIDm08QZmImM3Fj+AY5kjrD3Ztiary9b/vHCVjCDStjr6Q5l4cOVA1P6RJYndQrSp1IH5vAOUV4Y9wlJWhidpplVQlQDWp1PlaMjGOy62PDhEjgtkIFrqQ/wC0aS8MpLLSyk1jhzXsdxxv3IQvYj8Rbfp1je+8onUZh8axV8Rg2AZuANI6bs47ssVLatBmofQ2hjH3YtmX8aDCFhFY7KBCZYqLH4Iby+RswgsbpeDk+zqYFhWCpup4OT7ephfPGkN60+UmY3t8HO9nUQKAIK+9ng53s6iBYBA8asJndNHOYtj6QJttYDsZ7g3DXB9bwW2EVTebBLOmS8PLo018xA8wP+o5yqo2da7bnSKtuwoE0E6Re9rbNC5ZnDWt6XH7jrEVI3LOHmoQWIcaZilCBcM+gFbCLZutPcEqU7taUYlhQce8BEjI7fJF/F4XBryVjAbFJeqFCpJJJYWB1qOOkdMVsBe0bsVmTq0sq0FRzYm4i/bdwwoqSlUFrk5Rp8RCbS3basoymmWH8SjFSTzqDSkcQdvywk1S8IqEjZYGZJikG+YEUuf+oqeF2K3+pKAGiEn4F4LOI2WRKrMbM4Hz+Yr6yArhhXMzUoOIpevpBYZXG6BzwKVWWLZk4NLWhrlFD6gQ9AtA22XtgycXNIaqmZQrWxHl/wAhwgkYWcsxFZTVSKgx9LqZFkj+T4/fx/szfwassE/dXwkn29TA1KwS92PCSvb1Me3Y1FGfp0+U39Gu9fg53t6iBZBT3r8HO9vUQLAIUwq0xzZdSRynPQQMpe3ym01nsbJMA/8AUWP6GCPtOZllt6QGsdUzCTxJ/eOM6/yF1H55HpHBAPWtCDcejXjvNkKoNrwO/pfvSzymkvcyQMlBcpfXnQ9It+DxbTGZpndNaKpIqAIgTjwfE+nxvmuQ6xblCrNpShhxImK4sRHHasudMSzS1XieNOVNIg8RPlyRZizE07lSSTYC0ZQReUP9vygEgbbY3oGGmFChJykggixIIGo50i/4/Ct2al2NTwgPb7TAcRbgo6wbXSlKmLbUnGFpkQmMNQa3zZq+Zgp7kbUDIU+QPXWkCMGLVuviqGgNDY624xawZHjmmfPbeFZ8TT7C3xgk7s+Fle3qYEmA2jbv2oaV5Ec//sFvdk/ysr29TD27JSgmvklfpsHDLJP4Nd6/Bzvb1EC5RBR3r8HO9vUQMFgGt0xvc9SGW0ZWYBf/AC6CA9trDFJ7ryY0/eDViBavK8CPe7ErMxLsgt5c4zZS7OtNu2vY4bA262FnpNXhZhzU6iDngZ8rGSQ65WBowNAaMOPkY87RaNxt6JmFnqob+G7AOp0vavkYkZ8PJcl2XdbO4Pi+g1SFt3pKFhoQi0NqXqekcFwLGYrOACNKcPQaD4h/hdpyyKkgHkbRD7Z3hA7srvMeI0HzCN+CtyXwNt5dp1YoDoKD1Op/EB/eZa4lh8QSpWBYks12OsU3eTZZDsw5inqbQbBJRkJ548olQIvEjs3E0NrEw3xMnvUAvx9YUpSgqNa0+eUUL8E1KmXfZW0Z6gs4Blg1YE6BuNI9C7lGuBkez9KmkeXMJt1uzyAFiRkqfP7esenPp8rDZuFDfd2Qr61NoO5XFKxWMOM22h5vV4Od7eogXiChvX4Od7eogWAw1q9MQ3XUl9EdvLiikghfumESweWaxPwKwPNpbNdZMzs1IRGGckd8k8/IdYve9bDsgKjPWqDiSt7RVtp7ZcqVmKEJAIzXWnOi2PLjWB7EkpUG04ScbRTpMnOaC1BUmsTO7uxu0mha1ZQWNCCKimW4hlKk1NV1atO7Xva2A+31i3bkSK4mZb7Ey6U4xOyyqLZXwwuVF52LicyLx5g8xqIkZ2HrwH4iIn4fsWEwWRzR/wDix0f0OhiS7aYPMekSWV49UOUwoAqYoO97KX4hU+4iv3sDl0vYVb8Rctq48gKiXmPZR+7Hko5xSN8ZMtQZRznsArsw1d5ho9fgj0g2vG5C+xKolSnYIKWDNMOneUA5mN1U1PetrDOZg2YGYDmGrECl+NuXxxiYbD0ByyynZkZKzBS9c1SbAnu214RhZUtahsp+00ksGOc/aATpwrStDTWKZMIZcMaG/IqKE1HO2keqPpa5OyMISST2Vyb/ANzcYA8vZ8lUGZ+zmorOJbTGdmJFwVsKZhwNTS4g+fTVydl4UkUJl3FKUOZqih5aRsWcyof72n+Tne3qIFQMFTe7wc72dRAoWKGt0yRvepFL27tku72ICMaVByHIQtHNRUVJJGluMQE9swLzSXD93tM1gy8MosVsadIkNpPSbNDsP6hIUmlgQKAaVIrrf8Qzmdms0ZTa/dsVYNTuKAL3Yin6wjN3J2VMVKCo54XGykNGlhe4xV73zCgYDn/gi7/TdRWaCascrVIpUEcPKsUvsSQz0SSVYBWfNoBQoqmptxsR6Q53fxLyZiTFF7DuizLo1aUoONTC+aPKDSGsE+M02GLGZezbOKrSh9DwjfdHY8yfKK0IC2SYXRx5B1oG5C0RG1MTmkAqag0NfKJrcPaeTMtQC1tbeVucTMTXKpD+zKUVcGMUwP8AphNefeaK9o3ABbgJySmkDDaeImTSZoYMk1g61HdBuroVJ7xpQ/EEv6o4xqEXy0AmsAxNASQABTXStRaBJIKhXy5gycCMwyn7mVWBC8La21h7XilbQpnnySMY2S57MU/p5gNFNNVOUVy34Q6BCoUltnVcrgHMAFHdmrnsbs17W1jgrsJjMyrMcrRbA63yspsGKmtBe5jZ9pqGlIq5ZasZn2HOwIJJpmpksLV4aQ0KElMxQlgzHVFKZD3f4mcsTQduGzIvdAtxrakegfpziO02ZhXJqWl1JpS9TW0eZ7qEWWgLuQ6UymZ2hAuwNQEINQOcelvpth+z2XhVzB6S7kaVzNX8Go+I6iZIfb3eDnezqIFCwV97z/JTvZ1ECUTIo6tUyPv3yX0DvbTBcTNUtkzOa0saG5o18oNb61tHBZNynelqEGozIv8Admsa1rSluJh/vUoTFOzAEMFalKmoFBbSlRx0iJw+LPeZhRSVFCza6Akm3ne1oQyKpMqYXcEztjZjZ5azGAOUUJBetbFqG4aoFNLRzkpNearZ2Y56BhQqCb0pxtWwhwZhoWz9oSafepyljYKSLDW9r6QpzLLmUDZVb7ly94Bh91b/AJ8zAwwQN0ZomYZkZg+V2Wo5aj8RK4bZjI1mFP8AOECfCbdn4RqSZgodRZwaWFQQKWpEg/1JxhFAZQ8wg6xPyarcrTKMc8HBKSL3vXvMcPYZXYqS7EFqW7o7NefnQQOMRtGYHZ1LNmBJAUDLLI1Kr3RSppWOuJx86YO0efMqQGZgStP7SCi2oBcGIxFY0u5qx/iC5KihAKmndpUw3ixqCE8uRzf4HboezGRa5e+GYlXX7SrtSxAvaENpTlcqX+2tGl5WFCCQF8ia1rzjVp7zmYFlQOoVRV1qq1IsKBs17nmaRpLxq5yWHZ5gBnysAlgoYD+43YV+YKBHmCorKUmB3loARRCCGNJg1FlFqluFqR6O+mb12VhDb+l/aAB9zWAHLSPNmExTpQLR1LUPZUQ1HdUX7rVAzEEWrU8I9I/TAf7VhLUpL0qDozcRY+sdI5ZIb4+Cn+zqID4MZhQ9r9Evd9S+inb+DvyiLEqQSPcB1MQakqrEE0B04HKctx6EwoULZvWx3W/qQ9wsoFmRhmUIaKa0GQBgKDUVPGsMwwNwqqVQMKCmrUKkaFaWoeUKFABg02xKAcU1NSTxNb/ppDKWtTTnaFCjAseiWm4RRIL6lKAC1NRelL1r6Q6WRWb2mZgQRQA0FlFLDTWFCjQfuRxNK1uHVrEsQMpJGW/A86xtIc5WJNfuYqQpXMuhykU4woUaYPcPQSWIUDIqPS9C5XVlJoaEVppzrHo76Yj/AGnB+ckH5JJP6mFCjYmM/9k="/>
          <p:cNvSpPr>
            <a:spLocks noChangeAspect="1" noChangeArrowheads="1"/>
          </p:cNvSpPr>
          <p:nvPr/>
        </p:nvSpPr>
        <p:spPr bwMode="auto">
          <a:xfrm>
            <a:off x="1587500" y="-681038"/>
            <a:ext cx="1066800" cy="140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716262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716262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rgbClr val="716262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716262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716262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16262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16262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16262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16262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1255828" y="1484314"/>
            <a:ext cx="9132773" cy="482500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716262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716262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716262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716262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16262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16262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16262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16262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16262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de-AT" sz="2600" b="1" kern="0" dirty="0">
                <a:solidFill>
                  <a:srgbClr val="B61A25"/>
                </a:solidFill>
                <a:latin typeface="Arial" panose="020B0604020202020204" pitchFamily="34" charset="0"/>
                <a:ea typeface="+mn-ea"/>
                <a:cs typeface="Arial" pitchFamily="34" charset="0"/>
              </a:rPr>
              <a:t>Gabriele </a:t>
            </a:r>
            <a:r>
              <a:rPr lang="de-AT" sz="2600" b="1" kern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itchFamily="34" charset="0"/>
              </a:rPr>
              <a:t>Sauberer</a:t>
            </a:r>
          </a:p>
          <a:p>
            <a:pPr>
              <a:defRPr/>
            </a:pPr>
            <a:r>
              <a:rPr lang="de-AT" sz="18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</a:t>
            </a:r>
            <a:r>
              <a:rPr lang="de-AT" sz="18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International Network </a:t>
            </a:r>
            <a:r>
              <a:rPr lang="de-AT" sz="18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AT" sz="18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18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Terminology</a:t>
            </a:r>
            <a:endParaRPr lang="de-AT" sz="18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Managing Partner, </a:t>
            </a:r>
            <a:r>
              <a:rPr lang="de-DE" sz="18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TermNet</a:t>
            </a:r>
            <a:r>
              <a:rPr lang="de-DE" sz="18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Business GmbH &amp; </a:t>
            </a:r>
            <a:br>
              <a:rPr lang="de-DE" sz="18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8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TermNet</a:t>
            </a:r>
            <a:r>
              <a:rPr lang="de-DE" sz="18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Americas</a:t>
            </a:r>
            <a:r>
              <a:rPr lang="de-DE" sz="18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Inc.</a:t>
            </a:r>
          </a:p>
          <a:p>
            <a:pPr>
              <a:defRPr/>
            </a:pPr>
            <a:r>
              <a:rPr lang="de-DE" sz="18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</a:t>
            </a:r>
            <a:r>
              <a:rPr lang="de-DE" sz="18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President</a:t>
            </a:r>
            <a:r>
              <a:rPr lang="de-DE" sz="18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ECQA</a:t>
            </a:r>
          </a:p>
          <a:p>
            <a:pPr>
              <a:defRPr/>
            </a:pPr>
            <a:r>
              <a:rPr lang="de-DE" sz="1800" b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CONTACT FOR TSS2020 and ECQA</a:t>
            </a:r>
          </a:p>
          <a:p>
            <a:pPr marL="0" indent="0">
              <a:buNone/>
              <a:defRPr/>
            </a:pPr>
            <a:endParaRPr lang="de-DE" sz="18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GB" sz="5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GB" sz="18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Launched</a:t>
            </a:r>
            <a:br>
              <a:rPr lang="en-GB" sz="1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b="1" kern="0" dirty="0">
                <a:solidFill>
                  <a:srgbClr val="B61A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ECQA Certified Terminology Manager </a:t>
            </a:r>
            <a:r>
              <a:rPr lang="en-GB" sz="18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1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b="1" kern="0" dirty="0">
                <a:solidFill>
                  <a:srgbClr val="B61A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LICS</a:t>
            </a:r>
            <a:r>
              <a:rPr lang="en-GB" sz="1800" b="1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sz="1800" b="1" kern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(the </a:t>
            </a:r>
            <a:r>
              <a:rPr lang="en-GB" sz="1800" b="1" kern="0" dirty="0">
                <a:solidFill>
                  <a:srgbClr val="B61A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 Industry Certification Systems</a:t>
            </a:r>
            <a:r>
              <a:rPr lang="en-GB" sz="18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together with Austrian Standards</a:t>
            </a:r>
            <a:br>
              <a:rPr lang="en-GB" sz="1800" b="1" kern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500" b="1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8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GB" sz="18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Certified</a:t>
            </a:r>
            <a:r>
              <a:rPr lang="en-GB" sz="1800" b="1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b="1" kern="0" dirty="0">
                <a:solidFill>
                  <a:srgbClr val="B61A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auditor </a:t>
            </a:r>
            <a:r>
              <a:rPr lang="en-GB" sz="18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expert in standardization committees for </a:t>
            </a:r>
            <a:r>
              <a:rPr lang="en-GB" sz="1800" b="1" kern="0" dirty="0">
                <a:solidFill>
                  <a:srgbClr val="B61A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Terminology, Translation and Diversity Management</a:t>
            </a:r>
            <a:endParaRPr lang="de-DE" sz="1800" b="1" kern="0" dirty="0">
              <a:solidFill>
                <a:srgbClr val="B61A2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de-DE" sz="1800" kern="0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de-DE" kern="0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de-DE" kern="0" dirty="0">
              <a:solidFill>
                <a:srgbClr val="002060"/>
              </a:solidFill>
            </a:endParaRPr>
          </a:p>
        </p:txBody>
      </p:sp>
      <p:pic>
        <p:nvPicPr>
          <p:cNvPr id="3077" name="Picture 2" descr="C:\Users\Steffi Schulz\Desktop\gs-jp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750" y="1315561"/>
            <a:ext cx="2014537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 txBox="1">
            <a:spLocks/>
          </p:cNvSpPr>
          <p:nvPr/>
        </p:nvSpPr>
        <p:spPr bwMode="auto">
          <a:xfrm>
            <a:off x="1337227" y="-98423"/>
            <a:ext cx="8424862" cy="1295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aseline="0">
                <a:solidFill>
                  <a:srgbClr val="222D8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22D80"/>
                </a:solidFill>
                <a:latin typeface="Helvetica" pitchFamily="1" charset="0"/>
                <a:ea typeface="ＭＳ Ｐゴシック" pitchFamily="1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22D80"/>
                </a:solidFill>
                <a:latin typeface="Helvetica" pitchFamily="1" charset="0"/>
                <a:ea typeface="ＭＳ Ｐゴシック" pitchFamily="1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22D80"/>
                </a:solidFill>
                <a:latin typeface="Helvetica" pitchFamily="1" charset="0"/>
                <a:ea typeface="ＭＳ Ｐゴシック" pitchFamily="1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22D80"/>
                </a:solidFill>
                <a:latin typeface="Helvetica" pitchFamily="1" charset="0"/>
                <a:ea typeface="ＭＳ Ｐゴシック" pitchFamily="1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222D80"/>
                </a:solidFill>
                <a:latin typeface="Helvetica" pitchFamily="1" charset="0"/>
                <a:ea typeface="ＭＳ Ｐゴシック" pitchFamily="1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222D80"/>
                </a:solidFill>
                <a:latin typeface="Helvetica" pitchFamily="1" charset="0"/>
                <a:ea typeface="ＭＳ Ｐゴシック" pitchFamily="1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222D80"/>
                </a:solidFill>
                <a:latin typeface="Helvetica" pitchFamily="1" charset="0"/>
                <a:ea typeface="ＭＳ Ｐゴシック" pitchFamily="1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222D80"/>
                </a:solidFill>
                <a:latin typeface="Helvetica" pitchFamily="1" charset="0"/>
                <a:ea typeface="ＭＳ Ｐゴシック" pitchFamily="1" charset="-128"/>
              </a:defRPr>
            </a:lvl9pPr>
          </a:lstStyle>
          <a:p>
            <a:pPr>
              <a:defRPr/>
            </a:pPr>
            <a:r>
              <a:rPr lang="es-ES" sz="2800" b="1" dirty="0">
                <a:solidFill>
                  <a:srgbClr val="B61A25"/>
                </a:solidFill>
                <a:latin typeface="Arial" charset="0"/>
                <a:ea typeface="+mn-ea"/>
                <a:cs typeface="+mn-cs"/>
              </a:rPr>
              <a:t>Who am I?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2930EE0-B3DB-4A09-8A02-41FDAFCBB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1-4 July 2020</a:t>
            </a:r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F483BA2-8A2E-4EA2-89D8-333085A3B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TSS 2020 ONLINE</a:t>
            </a:r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CBFFBB0-CDE3-46F6-A70E-9DA132962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476602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801A1D-409F-4DC6-AFF4-DEF0824A2B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3712542"/>
            <a:ext cx="9144000" cy="1164258"/>
          </a:xfrm>
        </p:spPr>
        <p:txBody>
          <a:bodyPr/>
          <a:lstStyle/>
          <a:p>
            <a:r>
              <a:rPr lang="en-US" sz="3300" dirty="0">
                <a:solidFill>
                  <a:srgbClr val="C00000"/>
                </a:solidFill>
              </a:rPr>
              <a:t>Post-editing of Machine Translation Output for translators and terminology professionals</a:t>
            </a:r>
            <a:br>
              <a:rPr lang="en-US" sz="3300" dirty="0">
                <a:solidFill>
                  <a:srgbClr val="C00000"/>
                </a:solidFill>
              </a:rPr>
            </a:br>
            <a:endParaRPr lang="de-DE" sz="3300" dirty="0">
              <a:solidFill>
                <a:srgbClr val="C00000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8A62E12-750D-4F35-B9AE-D4DED47E55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700" dirty="0">
                <a:solidFill>
                  <a:srgbClr val="002060"/>
                </a:solidFill>
              </a:rPr>
              <a:t>Day 2 -Workshop 1:</a:t>
            </a:r>
            <a:r>
              <a:rPr lang="en-US" sz="2700" dirty="0">
                <a:solidFill>
                  <a:srgbClr val="C00000"/>
                </a:solidFill>
              </a:rPr>
              <a:t> </a:t>
            </a:r>
            <a:r>
              <a:rPr lang="de-DE" sz="2700" dirty="0">
                <a:solidFill>
                  <a:srgbClr val="C00000"/>
                </a:solidFill>
              </a:rPr>
              <a:t>Gabriele</a:t>
            </a:r>
            <a:r>
              <a:rPr lang="de-DE" sz="2700" dirty="0"/>
              <a:t> Sauberer, LICS Lead Auditor</a:t>
            </a:r>
          </a:p>
        </p:txBody>
      </p:sp>
      <p:pic>
        <p:nvPicPr>
          <p:cNvPr id="4" name="Grafik 3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F0077469-88FF-443C-B047-81A4E59A4D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692" y="1983586"/>
            <a:ext cx="1560514" cy="1560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610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B79729-18BA-4DD8-969E-1EBE93D0B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Warm </a:t>
            </a:r>
            <a:r>
              <a:rPr lang="de-DE" dirty="0" err="1"/>
              <a:t>up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B48697-6B4A-4D1D-BC80-5664EF794DD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>
                <a:solidFill>
                  <a:srgbClr val="002060"/>
                </a:solidFill>
              </a:rPr>
              <a:t>10 Min. Break out </a:t>
            </a:r>
            <a:r>
              <a:rPr lang="de-DE" dirty="0" err="1">
                <a:solidFill>
                  <a:srgbClr val="002060"/>
                </a:solidFill>
              </a:rPr>
              <a:t>session</a:t>
            </a:r>
            <a:r>
              <a:rPr lang="de-DE" dirty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err="1">
                <a:solidFill>
                  <a:srgbClr val="002060"/>
                </a:solidFill>
              </a:rPr>
              <a:t>What</a:t>
            </a:r>
            <a:r>
              <a:rPr lang="de-DE" dirty="0">
                <a:solidFill>
                  <a:srgbClr val="002060"/>
                </a:solidFill>
              </a:rPr>
              <a:t> </a:t>
            </a:r>
            <a:r>
              <a:rPr lang="de-DE" dirty="0" err="1">
                <a:solidFill>
                  <a:srgbClr val="002060"/>
                </a:solidFill>
              </a:rPr>
              <a:t>are</a:t>
            </a:r>
            <a:r>
              <a:rPr lang="de-DE" dirty="0">
                <a:solidFill>
                  <a:srgbClr val="002060"/>
                </a:solidFill>
              </a:rPr>
              <a:t>/</a:t>
            </a:r>
            <a:r>
              <a:rPr lang="de-DE" dirty="0" err="1">
                <a:solidFill>
                  <a:srgbClr val="002060"/>
                </a:solidFill>
              </a:rPr>
              <a:t>could</a:t>
            </a:r>
            <a:r>
              <a:rPr lang="de-DE" dirty="0">
                <a:solidFill>
                  <a:srgbClr val="002060"/>
                </a:solidFill>
              </a:rPr>
              <a:t> </a:t>
            </a:r>
            <a:r>
              <a:rPr lang="de-DE" dirty="0" err="1">
                <a:solidFill>
                  <a:srgbClr val="002060"/>
                </a:solidFill>
              </a:rPr>
              <a:t>be</a:t>
            </a:r>
            <a:r>
              <a:rPr lang="de-DE" dirty="0">
                <a:solidFill>
                  <a:srgbClr val="002060"/>
                </a:solidFill>
              </a:rPr>
              <a:t> </a:t>
            </a:r>
            <a:r>
              <a:rPr lang="de-DE" dirty="0" err="1">
                <a:solidFill>
                  <a:srgbClr val="002060"/>
                </a:solidFill>
              </a:rPr>
              <a:t>the</a:t>
            </a:r>
            <a:r>
              <a:rPr lang="de-DE" dirty="0">
                <a:solidFill>
                  <a:srgbClr val="002060"/>
                </a:solidFill>
              </a:rPr>
              <a:t> </a:t>
            </a:r>
            <a:r>
              <a:rPr lang="de-DE" dirty="0">
                <a:solidFill>
                  <a:srgbClr val="C00000"/>
                </a:solidFill>
              </a:rPr>
              <a:t>GOOD</a:t>
            </a:r>
            <a:r>
              <a:rPr lang="de-DE" dirty="0"/>
              <a:t> </a:t>
            </a:r>
            <a:r>
              <a:rPr lang="de-DE" dirty="0" err="1">
                <a:solidFill>
                  <a:srgbClr val="C00000"/>
                </a:solidFill>
              </a:rPr>
              <a:t>things</a:t>
            </a:r>
            <a:r>
              <a:rPr lang="de-DE" dirty="0"/>
              <a:t> </a:t>
            </a:r>
            <a:r>
              <a:rPr lang="de-DE" dirty="0" err="1">
                <a:solidFill>
                  <a:srgbClr val="002060"/>
                </a:solidFill>
              </a:rPr>
              <a:t>about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>
                <a:solidFill>
                  <a:srgbClr val="002060"/>
                </a:solidFill>
              </a:rPr>
              <a:t>post-</a:t>
            </a:r>
            <a:r>
              <a:rPr lang="de-DE" dirty="0" err="1">
                <a:solidFill>
                  <a:srgbClr val="002060"/>
                </a:solidFill>
              </a:rPr>
              <a:t>editing</a:t>
            </a:r>
            <a:r>
              <a:rPr lang="de-DE" dirty="0">
                <a:solidFill>
                  <a:srgbClr val="002060"/>
                </a:solidFill>
              </a:rPr>
              <a:t> </a:t>
            </a:r>
            <a:r>
              <a:rPr lang="de-DE" dirty="0" err="1">
                <a:solidFill>
                  <a:srgbClr val="002060"/>
                </a:solidFill>
              </a:rPr>
              <a:t>of</a:t>
            </a:r>
            <a:r>
              <a:rPr lang="de-DE" dirty="0">
                <a:solidFill>
                  <a:srgbClr val="002060"/>
                </a:solidFill>
              </a:rPr>
              <a:t> MT </a:t>
            </a:r>
            <a:r>
              <a:rPr lang="de-DE" dirty="0" err="1">
                <a:solidFill>
                  <a:srgbClr val="002060"/>
                </a:solidFill>
              </a:rPr>
              <a:t>output</a:t>
            </a:r>
            <a:r>
              <a:rPr lang="de-DE" dirty="0">
                <a:solidFill>
                  <a:srgbClr val="002060"/>
                </a:solidFill>
              </a:rPr>
              <a:t>?</a:t>
            </a:r>
          </a:p>
          <a:p>
            <a:r>
              <a:rPr lang="de-DE" dirty="0" err="1">
                <a:solidFill>
                  <a:srgbClr val="002060"/>
                </a:solidFill>
              </a:rPr>
              <a:t>Present</a:t>
            </a:r>
            <a:r>
              <a:rPr lang="de-DE" dirty="0">
                <a:solidFill>
                  <a:srgbClr val="002060"/>
                </a:solidFill>
              </a:rPr>
              <a:t> </a:t>
            </a:r>
            <a:r>
              <a:rPr lang="de-DE" dirty="0" err="1">
                <a:solidFill>
                  <a:srgbClr val="002060"/>
                </a:solidFill>
              </a:rPr>
              <a:t>your</a:t>
            </a:r>
            <a:r>
              <a:rPr lang="de-DE" dirty="0">
                <a:solidFill>
                  <a:srgbClr val="002060"/>
                </a:solidFill>
              </a:rPr>
              <a:t> </a:t>
            </a:r>
            <a:r>
              <a:rPr lang="de-DE" dirty="0" err="1">
                <a:solidFill>
                  <a:srgbClr val="002060"/>
                </a:solidFill>
              </a:rPr>
              <a:t>findings</a:t>
            </a:r>
            <a:r>
              <a:rPr lang="de-DE" dirty="0">
                <a:solidFill>
                  <a:srgbClr val="002060"/>
                </a:solidFill>
              </a:rPr>
              <a:t>, </a:t>
            </a:r>
            <a:r>
              <a:rPr lang="de-DE" dirty="0" err="1">
                <a:solidFill>
                  <a:srgbClr val="002060"/>
                </a:solidFill>
              </a:rPr>
              <a:t>with</a:t>
            </a:r>
            <a:r>
              <a:rPr lang="de-DE" dirty="0">
                <a:solidFill>
                  <a:srgbClr val="002060"/>
                </a:solidFill>
              </a:rPr>
              <a:t> a </a:t>
            </a:r>
            <a:r>
              <a:rPr lang="de-DE" dirty="0" err="1">
                <a:solidFill>
                  <a:srgbClr val="002060"/>
                </a:solidFill>
              </a:rPr>
              <a:t>view</a:t>
            </a:r>
            <a:r>
              <a:rPr lang="de-DE" dirty="0">
                <a:solidFill>
                  <a:srgbClr val="002060"/>
                </a:solidFill>
              </a:rPr>
              <a:t> </a:t>
            </a:r>
            <a:r>
              <a:rPr lang="de-DE" dirty="0" err="1">
                <a:solidFill>
                  <a:srgbClr val="002060"/>
                </a:solidFill>
              </a:rPr>
              <a:t>to</a:t>
            </a:r>
            <a:r>
              <a:rPr lang="de-DE" dirty="0">
                <a:solidFill>
                  <a:srgbClr val="002060"/>
                </a:solidFill>
              </a:rPr>
              <a:t> </a:t>
            </a:r>
            <a:r>
              <a:rPr lang="de-DE" dirty="0" err="1">
                <a:solidFill>
                  <a:srgbClr val="002060"/>
                </a:solidFill>
              </a:rPr>
              <a:t>terminology</a:t>
            </a: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E558CE-EC58-4FF9-9CEF-82DCA3648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1-4 July 2020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106CC5-4970-442F-9F95-7A666700E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TSS 2020 ONLINE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404DF8-C0FC-452D-A0D8-4B29BB9A1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773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70EABC-027B-4406-8919-2AAB665CE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New: LICS </a:t>
            </a:r>
            <a:r>
              <a:rPr lang="de-DE" dirty="0" err="1"/>
              <a:t>Certificate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894A83-6ACF-4048-B500-A0DF02DB5BF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Machine Translation Editor according to ISO 18587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1	Scope</a:t>
            </a:r>
          </a:p>
          <a:p>
            <a:r>
              <a:rPr lang="en-US" dirty="0">
                <a:solidFill>
                  <a:srgbClr val="002060"/>
                </a:solidFill>
              </a:rPr>
              <a:t>This certification scheme specifies the criteria and the procedure to certify the competence of a person with regards to her/his knowledge and skills in the area of machine translation (MT) post-editing. </a:t>
            </a:r>
          </a:p>
          <a:p>
            <a:endParaRPr lang="en-US" dirty="0"/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56B3A4-79E8-4C4B-8360-C81E610BC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1-4 July 2020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D69E00-0725-48E7-B0FF-66B9CCCC2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TSS 2020 ONLINE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288231-3C6C-484A-884F-97AD1BA3D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218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70EABC-027B-4406-8919-2AAB665CE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New: LICS MT Editor ISO 18587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894A83-6ACF-4048-B500-A0DF02DB5BF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2	Competence requirements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GB" sz="3300" spc="30" dirty="0">
                <a:solidFill>
                  <a:srgbClr val="002060"/>
                </a:solidFill>
                <a:effectLst/>
                <a:ea typeface="MS Mincho" panose="02020609040205080304" pitchFamily="49" charset="-128"/>
              </a:rPr>
              <a:t>Persons certified according to this scheme are competent to assess the quality and to edit machine translation output in accordance with ISO 18587. </a:t>
            </a:r>
          </a:p>
          <a:p>
            <a:r>
              <a:rPr lang="en-GB" sz="3300" spc="30" dirty="0">
                <a:solidFill>
                  <a:srgbClr val="002060"/>
                </a:solidFill>
                <a:effectLst/>
                <a:ea typeface="MS Mincho" panose="02020609040205080304" pitchFamily="49" charset="-128"/>
              </a:rPr>
              <a:t>Persons certified are able to improve texts and to produce a proper target language content from existing machine translation output</a:t>
            </a:r>
            <a:r>
              <a:rPr lang="de-DE" sz="3300" spc="30" dirty="0">
                <a:solidFill>
                  <a:srgbClr val="002060"/>
                </a:solidFill>
                <a:ea typeface="MS Mincho" panose="02020609040205080304" pitchFamily="49" charset="-128"/>
              </a:rPr>
              <a:t>.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56B3A4-79E8-4C4B-8360-C81E610BC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1-4 July 2020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D69E00-0725-48E7-B0FF-66B9CCCC2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TSS 2020 ONLINE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288231-3C6C-484A-884F-97AD1BA3D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770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70EABC-027B-4406-8919-2AAB665CE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New: LICS MT Editor ISO 18587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894A83-6ACF-4048-B500-A0DF02DB5BF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000" dirty="0">
                <a:solidFill>
                  <a:srgbClr val="C00000"/>
                </a:solidFill>
              </a:rPr>
              <a:t>2.2	 Requirements for knowledge and skills</a:t>
            </a:r>
          </a:p>
          <a:p>
            <a:r>
              <a:rPr lang="en-US" sz="3000" dirty="0">
                <a:solidFill>
                  <a:srgbClr val="002060"/>
                </a:solidFill>
              </a:rPr>
              <a:t>Persons certified in accordance to this scheme shall have the following knowledge and skills:</a:t>
            </a:r>
          </a:p>
          <a:p>
            <a:r>
              <a:rPr lang="en-US" sz="3000" dirty="0">
                <a:solidFill>
                  <a:srgbClr val="C00000"/>
                </a:solidFill>
              </a:rPr>
              <a:t>2.2.1 Translation competencies</a:t>
            </a:r>
          </a:p>
          <a:p>
            <a:r>
              <a:rPr lang="en-US" sz="3000" dirty="0">
                <a:solidFill>
                  <a:srgbClr val="002060"/>
                </a:solidFill>
              </a:rPr>
              <a:t>Persons certified are capable to</a:t>
            </a:r>
          </a:p>
          <a:p>
            <a:pPr marL="274638" lvl="1" indent="0">
              <a:buNone/>
            </a:pPr>
            <a:r>
              <a:rPr lang="en-US" sz="2600" dirty="0">
                <a:solidFill>
                  <a:srgbClr val="002060"/>
                </a:solidFill>
              </a:rPr>
              <a:t>• </a:t>
            </a:r>
            <a:r>
              <a:rPr lang="en-US" sz="2600" dirty="0" err="1">
                <a:solidFill>
                  <a:srgbClr val="002060"/>
                </a:solidFill>
              </a:rPr>
              <a:t>recognise</a:t>
            </a:r>
            <a:r>
              <a:rPr lang="en-US" sz="2600" dirty="0">
                <a:solidFill>
                  <a:srgbClr val="002060"/>
                </a:solidFill>
              </a:rPr>
              <a:t> and deal with problems of language content comprehension and language content production</a:t>
            </a:r>
          </a:p>
          <a:p>
            <a:pPr marL="274638" lvl="1" indent="0">
              <a:buNone/>
            </a:pPr>
            <a:r>
              <a:rPr lang="en-US" sz="2600" dirty="0">
                <a:solidFill>
                  <a:srgbClr val="002060"/>
                </a:solidFill>
              </a:rPr>
              <a:t>• render target language content in accordance with the client-translation service provider (TSP) agreement and the TSP-post-editor agreement </a:t>
            </a: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56B3A4-79E8-4C4B-8360-C81E610BC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1-4 July 2020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D69E00-0725-48E7-B0FF-66B9CCCC2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TSS 2020 ONLINE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288231-3C6C-484A-884F-97AD1BA3D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020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70EABC-027B-4406-8919-2AAB665CE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New: LICS MT Editor ISO 18587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894A83-6ACF-4048-B500-A0DF02DB5BF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3000" dirty="0">
              <a:solidFill>
                <a:srgbClr val="C00000"/>
              </a:solidFill>
            </a:endParaRPr>
          </a:p>
          <a:p>
            <a:r>
              <a:rPr lang="en-US" sz="3000" dirty="0">
                <a:solidFill>
                  <a:srgbClr val="C00000"/>
                </a:solidFill>
              </a:rPr>
              <a:t>2.2.2 Linguistic and textual competencies</a:t>
            </a:r>
          </a:p>
          <a:p>
            <a:r>
              <a:rPr lang="en-US" sz="3000" dirty="0">
                <a:solidFill>
                  <a:srgbClr val="002060"/>
                </a:solidFill>
              </a:rPr>
              <a:t>Persons certified shall </a:t>
            </a:r>
          </a:p>
          <a:p>
            <a:pPr marL="274638" lvl="1" indent="0">
              <a:buNone/>
            </a:pPr>
            <a:r>
              <a:rPr lang="en-US" sz="2600" dirty="0">
                <a:solidFill>
                  <a:srgbClr val="002060"/>
                </a:solidFill>
              </a:rPr>
              <a:t>• be fluent in both, source- and target language</a:t>
            </a:r>
          </a:p>
          <a:p>
            <a:pPr marL="274638" lvl="1" indent="0">
              <a:buNone/>
            </a:pPr>
            <a:r>
              <a:rPr lang="en-US" sz="2600" dirty="0">
                <a:solidFill>
                  <a:srgbClr val="002060"/>
                </a:solidFill>
              </a:rPr>
              <a:t>• have at least general knowledge of text-type conventions and in accordance to this,</a:t>
            </a:r>
          </a:p>
          <a:p>
            <a:pPr marL="274638" lvl="1" indent="0">
              <a:buNone/>
            </a:pPr>
            <a:r>
              <a:rPr lang="en-US" sz="2600" dirty="0">
                <a:solidFill>
                  <a:srgbClr val="002060"/>
                </a:solidFill>
              </a:rPr>
              <a:t>• be able to produce texts and other target language content.</a:t>
            </a:r>
          </a:p>
          <a:p>
            <a:pPr marL="0" indent="0">
              <a:buNone/>
            </a:pPr>
            <a:endParaRPr lang="en-US" sz="3000" dirty="0">
              <a:solidFill>
                <a:srgbClr val="002060"/>
              </a:solidFill>
            </a:endParaRPr>
          </a:p>
          <a:p>
            <a:endParaRPr lang="en-US" dirty="0"/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56B3A4-79E8-4C4B-8360-C81E610BC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1-4 July 2020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D69E00-0725-48E7-B0FF-66B9CCCC2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TSS 2020 ONLINE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288231-3C6C-484A-884F-97AD1BA3D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8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70EABC-027B-4406-8919-2AAB665CE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2.2.3 Research </a:t>
            </a:r>
            <a:r>
              <a:rPr lang="de-DE" dirty="0" err="1"/>
              <a:t>competencies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894A83-6ACF-4048-B500-A0DF02DB5BF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3000" dirty="0">
              <a:solidFill>
                <a:srgbClr val="C00000"/>
              </a:solidFill>
            </a:endParaRPr>
          </a:p>
          <a:p>
            <a:r>
              <a:rPr lang="en-US" sz="3000" dirty="0">
                <a:solidFill>
                  <a:srgbClr val="002060"/>
                </a:solidFill>
              </a:rPr>
              <a:t>Persons certified shall </a:t>
            </a:r>
          </a:p>
          <a:p>
            <a:pPr marL="274638" lvl="1" indent="0">
              <a:buNone/>
            </a:pPr>
            <a:r>
              <a:rPr lang="en-US" sz="2600" dirty="0">
                <a:solidFill>
                  <a:srgbClr val="002060"/>
                </a:solidFill>
              </a:rPr>
              <a:t>• be able to acquire additional linguistic and </a:t>
            </a:r>
            <a:r>
              <a:rPr lang="en-US" sz="2600" dirty="0" err="1">
                <a:solidFill>
                  <a:srgbClr val="002060"/>
                </a:solidFill>
              </a:rPr>
              <a:t>specialised</a:t>
            </a:r>
            <a:r>
              <a:rPr lang="en-US" sz="2600" dirty="0">
                <a:solidFill>
                  <a:srgbClr val="002060"/>
                </a:solidFill>
              </a:rPr>
              <a:t> knowledge to understand source language content and produce target language content,</a:t>
            </a:r>
          </a:p>
          <a:p>
            <a:pPr marL="274638" lvl="1" indent="0">
              <a:buNone/>
            </a:pPr>
            <a:r>
              <a:rPr lang="en-US" sz="2600" dirty="0">
                <a:solidFill>
                  <a:srgbClr val="002060"/>
                </a:solidFill>
              </a:rPr>
              <a:t>• have experience in the use of research tools and</a:t>
            </a:r>
          </a:p>
          <a:p>
            <a:pPr marL="274638" lvl="1" indent="0">
              <a:buNone/>
            </a:pPr>
            <a:r>
              <a:rPr lang="en-US" sz="2600" dirty="0">
                <a:solidFill>
                  <a:srgbClr val="002060"/>
                </a:solidFill>
              </a:rPr>
              <a:t>• be able to develop strategies for the efficient use of information sources available.</a:t>
            </a:r>
          </a:p>
          <a:p>
            <a:pPr marL="0" indent="0">
              <a:buNone/>
            </a:pPr>
            <a:endParaRPr lang="en-US" sz="3000" dirty="0">
              <a:solidFill>
                <a:srgbClr val="002060"/>
              </a:solidFill>
            </a:endParaRPr>
          </a:p>
          <a:p>
            <a:endParaRPr lang="en-US" dirty="0"/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56B3A4-79E8-4C4B-8360-C81E610BC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1-4 July 2020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D69E00-0725-48E7-B0FF-66B9CCCC2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TSS 2020 ONLINE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288231-3C6C-484A-884F-97AD1BA3D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338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70EABC-027B-4406-8919-2AAB665CE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2.2.4 Domain and cultural competencies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894A83-6ACF-4048-B500-A0DF02DB5BF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3000" dirty="0">
              <a:solidFill>
                <a:srgbClr val="C00000"/>
              </a:solidFill>
            </a:endParaRPr>
          </a:p>
          <a:p>
            <a:r>
              <a:rPr lang="en-US" sz="3000" dirty="0">
                <a:solidFill>
                  <a:srgbClr val="002060"/>
                </a:solidFill>
              </a:rPr>
              <a:t>Persons certified shall </a:t>
            </a:r>
          </a:p>
          <a:p>
            <a:pPr marL="274638" lvl="1" indent="0">
              <a:buNone/>
            </a:pPr>
            <a:r>
              <a:rPr lang="en-US" sz="2600" dirty="0">
                <a:solidFill>
                  <a:srgbClr val="002060"/>
                </a:solidFill>
              </a:rPr>
              <a:t>• be able to understand and master the domain content produced in both, the source- and target language.</a:t>
            </a:r>
          </a:p>
          <a:p>
            <a:pPr marL="274638" lvl="1" indent="0">
              <a:buNone/>
            </a:pPr>
            <a:r>
              <a:rPr lang="en-US" sz="2600" dirty="0">
                <a:solidFill>
                  <a:srgbClr val="002060"/>
                </a:solidFill>
              </a:rPr>
              <a:t>• have the knowledge of and the ability to make use of information on </a:t>
            </a:r>
            <a:r>
              <a:rPr lang="en-US" sz="2600" dirty="0" err="1">
                <a:solidFill>
                  <a:srgbClr val="002060"/>
                </a:solidFill>
              </a:rPr>
              <a:t>behavioural</a:t>
            </a:r>
            <a:r>
              <a:rPr lang="en-US" sz="2600" dirty="0">
                <a:solidFill>
                  <a:srgbClr val="002060"/>
                </a:solidFill>
              </a:rPr>
              <a:t> standards, value systems and to</a:t>
            </a:r>
          </a:p>
          <a:p>
            <a:pPr marL="274638" lvl="1" indent="0">
              <a:buNone/>
            </a:pPr>
            <a:r>
              <a:rPr lang="en-US" sz="2600" dirty="0">
                <a:solidFill>
                  <a:srgbClr val="002060"/>
                </a:solidFill>
              </a:rPr>
              <a:t>• be able to </a:t>
            </a:r>
            <a:r>
              <a:rPr lang="en-US" sz="2600" dirty="0" err="1">
                <a:solidFill>
                  <a:srgbClr val="002060"/>
                </a:solidFill>
              </a:rPr>
              <a:t>localise</a:t>
            </a:r>
            <a:r>
              <a:rPr lang="en-US" sz="2600" dirty="0">
                <a:solidFill>
                  <a:srgbClr val="002060"/>
                </a:solidFill>
              </a:rPr>
              <a:t> and deal with both as well in the source as in the target language.</a:t>
            </a:r>
          </a:p>
          <a:p>
            <a:pPr marL="0" indent="0">
              <a:buNone/>
            </a:pPr>
            <a:endParaRPr lang="en-US" sz="3000" dirty="0">
              <a:solidFill>
                <a:srgbClr val="002060"/>
              </a:solidFill>
            </a:endParaRPr>
          </a:p>
          <a:p>
            <a:endParaRPr lang="en-US" dirty="0"/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56B3A4-79E8-4C4B-8360-C81E610BC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1-4 July 2020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D69E00-0725-48E7-B0FF-66B9CCCC2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TSS 2020 ONLINE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288231-3C6C-484A-884F-97AD1BA3D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198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keanos">
  <a:themeElements>
    <a:clrScheme name="Okeanos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keanos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keanos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keanos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TSS-Template Design</Template>
  <TotalTime>0</TotalTime>
  <Words>1014</Words>
  <Application>Microsoft Office PowerPoint</Application>
  <PresentationFormat>Breitbild</PresentationFormat>
  <Paragraphs>145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2" baseType="lpstr">
      <vt:lpstr>Arial</vt:lpstr>
      <vt:lpstr>Bookman Old Style</vt:lpstr>
      <vt:lpstr>Calibri</vt:lpstr>
      <vt:lpstr>Gill Sans MT</vt:lpstr>
      <vt:lpstr>Wingdings</vt:lpstr>
      <vt:lpstr>Wingdings 3</vt:lpstr>
      <vt:lpstr>Okeanos</vt:lpstr>
      <vt:lpstr>TSS 2020</vt:lpstr>
      <vt:lpstr>Post-editing of Machine Translation Output for translators and terminology professionals </vt:lpstr>
      <vt:lpstr>Warm up</vt:lpstr>
      <vt:lpstr>New: LICS Certificate</vt:lpstr>
      <vt:lpstr>New: LICS MT Editor ISO 18587</vt:lpstr>
      <vt:lpstr>New: LICS MT Editor ISO 18587</vt:lpstr>
      <vt:lpstr>New: LICS MT Editor ISO 18587</vt:lpstr>
      <vt:lpstr>2.2.3 Research competencies</vt:lpstr>
      <vt:lpstr>2.2.4 Domain and cultural competencies</vt:lpstr>
      <vt:lpstr>2.2.5 Technical competencies </vt:lpstr>
      <vt:lpstr>3 Prerequisites for admission to the exam (1/2)</vt:lpstr>
      <vt:lpstr>3 Prerequisites for admission to the exam (2/2)</vt:lpstr>
      <vt:lpstr>Break-out session    15 Minutes</vt:lpstr>
      <vt:lpstr>MT post-editing is a new service for translation and terminology professionals 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TSS 2020</dc:title>
  <dc:creator>Gabriele Sauberer</dc:creator>
  <cp:lastModifiedBy>Gabriele Sauberer</cp:lastModifiedBy>
  <cp:revision>60</cp:revision>
  <dcterms:created xsi:type="dcterms:W3CDTF">2020-06-08T13:31:18Z</dcterms:created>
  <dcterms:modified xsi:type="dcterms:W3CDTF">2020-07-02T05:11:12Z</dcterms:modified>
</cp:coreProperties>
</file>