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70" r:id="rId4"/>
    <p:sldId id="359" r:id="rId5"/>
    <p:sldId id="360" r:id="rId6"/>
    <p:sldId id="361" r:id="rId7"/>
    <p:sldId id="362" r:id="rId8"/>
    <p:sldId id="357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58" r:id="rId17"/>
    <p:sldId id="260" r:id="rId18"/>
    <p:sldId id="356" r:id="rId19"/>
  </p:sldIdLst>
  <p:sldSz cx="12192000" cy="6858000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0294F61-4201-4F55-B5CF-E3583DDB9C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D64F43-C865-43A8-A7DD-4B0DCFC5F1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1BD5-36E7-4B37-9A8D-4778E2BF7C61}" type="datetimeFigureOut">
              <a:rPr lang="de-DE" smtClean="0"/>
              <a:t>02.07.2020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7A937-AF80-4564-B4E8-54C177A9A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602F3-C479-4942-8C4B-609C29886F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7FFDB-6C8D-4D35-8A35-646D1B0D84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29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22D2-EE0B-48D1-8337-C4159447901B}" type="datetimeFigureOut">
              <a:rPr lang="de-DE" smtClean="0"/>
              <a:t>02.07.2020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4B5D3-5359-421C-8CAE-77FD9D517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9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hteck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hteck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hteck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0" name="Datumsplatzhalt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12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CC3AE7F-9E9F-4F3D-B989-7B0F5C424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7" y="808541"/>
            <a:ext cx="2088617" cy="723747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FB6283-AF22-459A-9CAB-A7F5B71BD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01" y="290483"/>
            <a:ext cx="1996421" cy="1480190"/>
          </a:xfrm>
          <a:prstGeom prst="rect">
            <a:avLst/>
          </a:prstGeom>
        </p:spPr>
      </p:pic>
      <p:pic>
        <p:nvPicPr>
          <p:cNvPr id="15" name="Grafik 1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BC3D7FFA-93E2-48D8-BFEC-4D13749EB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516"/>
            <a:ext cx="1511845" cy="14801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F9ECBB6-F5A1-446D-A5F7-E60C6A7DB6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41" y="570158"/>
            <a:ext cx="2701159" cy="12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hteck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3EF425-AED8-4360-9860-99346C6F58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1" y="512726"/>
            <a:ext cx="2901260" cy="1005344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61570EC-C36C-45D8-A58C-E59416B105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7" y="279153"/>
            <a:ext cx="1991826" cy="1476783"/>
          </a:xfrm>
          <a:prstGeom prst="rect">
            <a:avLst/>
          </a:prstGeom>
        </p:spPr>
      </p:pic>
      <p:pic>
        <p:nvPicPr>
          <p:cNvPr id="11" name="Grafik 1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6BC3BC2C-E18F-465C-80D3-4DFF67B72C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63" y="263845"/>
            <a:ext cx="1524000" cy="14920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1F9B2B-C8AB-45D3-BA2E-61E90A839B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5" y="399971"/>
            <a:ext cx="2794780" cy="12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0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5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0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6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  <a:endParaRPr lang="en-US" altLang="de-DE" dirty="0"/>
          </a:p>
        </p:txBody>
      </p:sp>
      <p:sp>
        <p:nvSpPr>
          <p:cNvPr id="2051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002060"/>
                </a:solidFill>
                <a:latin typeface="Arial" charset="0"/>
              </a:defRPr>
            </a:lvl1pPr>
          </a:lstStyle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055" name="Gerade Verbindung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2056" name="Gerade Verbindung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794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3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E3C50D-4EC6-43D7-A5CA-E68430BB1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42AD6A-2B23-4BAE-A4FB-3B25D4CB0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557" y="3778730"/>
            <a:ext cx="3214307" cy="849348"/>
          </a:xfrm>
        </p:spPr>
        <p:txBody>
          <a:bodyPr anchor="b">
            <a:normAutofit/>
          </a:bodyPr>
          <a:lstStyle/>
          <a:p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TSS 2020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48C0F-3E51-4C5C-9F5E-38D9AC6C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65" y="5458975"/>
            <a:ext cx="2556817" cy="1136363"/>
          </a:xfrm>
          <a:prstGeom prst="rect">
            <a:avLst/>
          </a:prstGeom>
        </p:spPr>
      </p:pic>
      <p:pic>
        <p:nvPicPr>
          <p:cNvPr id="12" name="Grafik 11" descr="Ein Bild, das Essen enthält.&#10;&#10;Automatisch generierte Beschreibung">
            <a:extLst>
              <a:ext uri="{FF2B5EF4-FFF2-40B4-BE49-F238E27FC236}">
                <a16:creationId xmlns:a16="http://schemas.microsoft.com/office/drawing/2014/main" id="{4A89D924-3D2B-4F66-B9F6-6F0B76310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05" y="5077149"/>
            <a:ext cx="1734926" cy="1698600"/>
          </a:xfrm>
          <a:prstGeom prst="rect">
            <a:avLst/>
          </a:prstGeom>
        </p:spPr>
      </p:pic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5654A-BFE6-4CEC-B6C6-AD9A49B2B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3" y="5186146"/>
            <a:ext cx="2059354" cy="1526850"/>
          </a:xfrm>
          <a:prstGeom prst="rect">
            <a:avLst/>
          </a:prstGeom>
        </p:spPr>
      </p:pic>
      <p:pic>
        <p:nvPicPr>
          <p:cNvPr id="17" name="Grafik 1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97E4422-3B48-4F15-82AC-11BB2205C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12" y="5627338"/>
            <a:ext cx="2307626" cy="799638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0D77FF5C-2031-4A95-9F92-0439B17FC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" y="4543749"/>
            <a:ext cx="9144000" cy="53340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ONLINE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49235F0-F78A-454D-A72B-D014CEC1D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82" y="751304"/>
            <a:ext cx="1560514" cy="15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2C7D3D-C27A-4EDD-BD95-9A9E6709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945FD-3B6B-4EAE-8D1D-C908E714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F37638-463F-4388-8B1E-2CA0DCCA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FED2573-B6E2-457E-BB97-518612E7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1" y="1018762"/>
            <a:ext cx="12031169" cy="46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1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9F47E1-3EBB-4226-8085-99B301DC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FD71AF-A0A0-4C17-939B-1670F51F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262B49-DB17-4C14-B2C8-77010A3E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1750BAE-2AF8-4AC2-8433-4E9D9A06B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2" y="660952"/>
            <a:ext cx="11560451" cy="54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690A22-22DE-42E8-8EF3-AAE5A56D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BB41D1-71A4-4077-8F07-1687108C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9630E-9565-47FB-BCAB-FC043F8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8A3F78C-AB75-4D05-9135-D8E6DAE93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" y="1222514"/>
            <a:ext cx="11955218" cy="42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285B5C-F455-43B8-8009-A046DBA1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4ED806-D7AB-4875-ADAB-7DAF1B31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4DB77F-4315-4DAF-BC88-837E038D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C8A9BDE-EF04-4409-9004-A419ABAF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4" y="1108213"/>
            <a:ext cx="11540665" cy="45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8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113F58-6EA4-434B-A3F5-E1A41E1D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6AE6B8-A5D5-4733-81D1-DA96924B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BE6A1A-74C6-41A9-8376-0452ED85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1DFE218-D5E0-4918-AD40-B931804D4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8" y="904460"/>
            <a:ext cx="11213515" cy="50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078E0-379C-49BF-A2F7-10C2ECEF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Auditing ISO 18587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ISO17100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D312C-2B69-4201-94C8-DDFEA7F2F1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Post-</a:t>
            </a:r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MT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human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,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„</a:t>
            </a:r>
            <a:r>
              <a:rPr lang="de-DE" dirty="0" err="1"/>
              <a:t>full</a:t>
            </a:r>
            <a:r>
              <a:rPr lang="de-DE" dirty="0"/>
              <a:t> post-</a:t>
            </a:r>
            <a:r>
              <a:rPr lang="de-DE" dirty="0" err="1"/>
              <a:t>editing</a:t>
            </a:r>
            <a:r>
              <a:rPr lang="de-DE" dirty="0"/>
              <a:t>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3CEF77-091B-4CB8-BE20-3AC352D4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9394F-6589-4716-8408-F9025492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9AF00-5A04-4FD9-86EB-A58D13F7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1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078E0-379C-49BF-A2F7-10C2ECEF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Experience </a:t>
            </a:r>
            <a:r>
              <a:rPr lang="de-DE" dirty="0" err="1"/>
              <a:t>as</a:t>
            </a:r>
            <a:r>
              <a:rPr lang="de-DE" dirty="0"/>
              <a:t> an Auditor </a:t>
            </a:r>
            <a:r>
              <a:rPr lang="de-DE" dirty="0" err="1"/>
              <a:t>of</a:t>
            </a:r>
            <a:r>
              <a:rPr lang="de-DE" dirty="0"/>
              <a:t> ISO 18587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D312C-2B69-4201-94C8-DDFEA7F2F1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3300" dirty="0"/>
              <a:t>MT </a:t>
            </a:r>
            <a:r>
              <a:rPr lang="de-DE" sz="3300" dirty="0" err="1"/>
              <a:t>is</a:t>
            </a:r>
            <a:r>
              <a:rPr lang="de-DE" sz="3300" dirty="0"/>
              <a:t> </a:t>
            </a:r>
            <a:r>
              <a:rPr lang="de-DE" sz="3300" dirty="0" err="1"/>
              <a:t>highly</a:t>
            </a:r>
            <a:r>
              <a:rPr lang="de-DE" sz="3300" dirty="0"/>
              <a:t> relevant </a:t>
            </a:r>
            <a:r>
              <a:rPr lang="de-DE" sz="3300" dirty="0" err="1"/>
              <a:t>for</a:t>
            </a:r>
            <a:r>
              <a:rPr lang="de-DE" sz="3300" dirty="0"/>
              <a:t> all </a:t>
            </a:r>
            <a:r>
              <a:rPr lang="de-DE" sz="3300" dirty="0" err="1"/>
              <a:t>of</a:t>
            </a:r>
            <a:r>
              <a:rPr lang="de-DE" sz="3300" dirty="0"/>
              <a:t> </a:t>
            </a:r>
            <a:r>
              <a:rPr lang="de-DE" sz="3300" dirty="0" err="1"/>
              <a:t>us</a:t>
            </a:r>
            <a:endParaRPr lang="de-DE" sz="3300" dirty="0"/>
          </a:p>
          <a:p>
            <a:r>
              <a:rPr lang="de-DE" sz="3300" dirty="0"/>
              <a:t>Post-</a:t>
            </a:r>
            <a:r>
              <a:rPr lang="de-DE" sz="3300" dirty="0" err="1"/>
              <a:t>editing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MT </a:t>
            </a:r>
            <a:r>
              <a:rPr lang="de-DE" sz="3300" dirty="0" err="1"/>
              <a:t>is</a:t>
            </a:r>
            <a:r>
              <a:rPr lang="de-DE" sz="3300" dirty="0"/>
              <a:t> not </a:t>
            </a:r>
            <a:r>
              <a:rPr lang="de-DE" sz="3300" dirty="0" err="1"/>
              <a:t>boring</a:t>
            </a:r>
            <a:r>
              <a:rPr lang="de-DE" sz="3300" dirty="0"/>
              <a:t>, but </a:t>
            </a:r>
            <a:r>
              <a:rPr lang="de-DE" sz="3300" dirty="0" err="1"/>
              <a:t>interesting</a:t>
            </a:r>
            <a:r>
              <a:rPr lang="de-DE" sz="3300" dirty="0"/>
              <a:t> and </a:t>
            </a:r>
            <a:r>
              <a:rPr lang="de-DE" sz="3300" dirty="0" err="1"/>
              <a:t>challenging</a:t>
            </a:r>
            <a:r>
              <a:rPr lang="de-DE" sz="3300" dirty="0"/>
              <a:t> (AI)</a:t>
            </a:r>
          </a:p>
          <a:p>
            <a:r>
              <a:rPr lang="de-DE" sz="3300" dirty="0" err="1"/>
              <a:t>Creativity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</a:t>
            </a:r>
            <a:r>
              <a:rPr lang="de-DE" sz="3300" dirty="0" err="1"/>
              <a:t>translators</a:t>
            </a:r>
            <a:r>
              <a:rPr lang="de-DE" sz="3300" dirty="0"/>
              <a:t> </a:t>
            </a:r>
            <a:r>
              <a:rPr lang="de-DE" sz="3300" dirty="0" err="1"/>
              <a:t>is</a:t>
            </a:r>
            <a:r>
              <a:rPr lang="de-DE" sz="3300" dirty="0"/>
              <a:t> </a:t>
            </a:r>
            <a:r>
              <a:rPr lang="de-DE" sz="3300" dirty="0" err="1"/>
              <a:t>needed</a:t>
            </a:r>
            <a:r>
              <a:rPr lang="de-DE" sz="3300" dirty="0"/>
              <a:t> – also </a:t>
            </a:r>
            <a:r>
              <a:rPr lang="de-DE" sz="3300" dirty="0" err="1"/>
              <a:t>regarding</a:t>
            </a:r>
            <a:r>
              <a:rPr lang="de-DE" sz="3300" dirty="0"/>
              <a:t> </a:t>
            </a:r>
            <a:r>
              <a:rPr lang="de-DE" sz="3300" dirty="0" err="1"/>
              <a:t>negotiating</a:t>
            </a:r>
            <a:r>
              <a:rPr lang="de-DE" sz="3300" dirty="0"/>
              <a:t> </a:t>
            </a:r>
            <a:r>
              <a:rPr lang="de-DE" sz="3300" dirty="0" err="1"/>
              <a:t>good</a:t>
            </a:r>
            <a:r>
              <a:rPr lang="de-DE" sz="3300" dirty="0"/>
              <a:t> </a:t>
            </a:r>
            <a:r>
              <a:rPr lang="de-DE" sz="3300" dirty="0" err="1"/>
              <a:t>fees</a:t>
            </a:r>
            <a:r>
              <a:rPr lang="de-DE" sz="3300" dirty="0"/>
              <a:t> </a:t>
            </a:r>
            <a:r>
              <a:rPr lang="de-DE" sz="3300" dirty="0" err="1"/>
              <a:t>for</a:t>
            </a:r>
            <a:r>
              <a:rPr lang="de-DE" sz="3300" dirty="0"/>
              <a:t> post-</a:t>
            </a:r>
            <a:r>
              <a:rPr lang="de-DE" sz="3300" dirty="0" err="1"/>
              <a:t>editing</a:t>
            </a:r>
            <a:r>
              <a:rPr lang="de-DE" sz="3300" dirty="0"/>
              <a:t> </a:t>
            </a:r>
            <a:r>
              <a:rPr lang="de-DE" sz="3300" dirty="0" err="1"/>
              <a:t>services</a:t>
            </a:r>
            <a:endParaRPr lang="de-DE" sz="3300" dirty="0"/>
          </a:p>
          <a:p>
            <a:r>
              <a:rPr lang="de-DE" sz="3300" dirty="0"/>
              <a:t>Translation Memories </a:t>
            </a:r>
            <a:r>
              <a:rPr lang="de-DE" sz="3300" dirty="0" err="1"/>
              <a:t>make</a:t>
            </a:r>
            <a:r>
              <a:rPr lang="de-DE" sz="3300" dirty="0"/>
              <a:t> MT post-</a:t>
            </a:r>
            <a:r>
              <a:rPr lang="de-DE" sz="3300" dirty="0" err="1"/>
              <a:t>editing</a:t>
            </a:r>
            <a:r>
              <a:rPr lang="de-DE" sz="3300" dirty="0"/>
              <a:t> fast and </a:t>
            </a:r>
            <a:r>
              <a:rPr lang="de-DE" sz="3300" dirty="0" err="1"/>
              <a:t>efficient</a:t>
            </a:r>
            <a:endParaRPr lang="de-DE" sz="3300" dirty="0"/>
          </a:p>
          <a:p>
            <a:r>
              <a:rPr lang="de-DE" sz="3300" dirty="0" err="1">
                <a:solidFill>
                  <a:srgbClr val="C00000"/>
                </a:solidFill>
              </a:rPr>
              <a:t>Terminology</a:t>
            </a:r>
            <a:r>
              <a:rPr lang="de-DE" sz="3300" dirty="0">
                <a:solidFill>
                  <a:srgbClr val="C00000"/>
                </a:solidFill>
              </a:rPr>
              <a:t> </a:t>
            </a:r>
            <a:r>
              <a:rPr lang="de-DE" sz="3300" dirty="0" err="1">
                <a:solidFill>
                  <a:srgbClr val="C00000"/>
                </a:solidFill>
              </a:rPr>
              <a:t>needs</a:t>
            </a:r>
            <a:r>
              <a:rPr lang="de-DE" sz="3300" dirty="0">
                <a:solidFill>
                  <a:srgbClr val="C00000"/>
                </a:solidFill>
              </a:rPr>
              <a:t> </a:t>
            </a:r>
            <a:r>
              <a:rPr lang="de-DE" sz="3300" dirty="0" err="1">
                <a:solidFill>
                  <a:srgbClr val="C00000"/>
                </a:solidFill>
              </a:rPr>
              <a:t>to</a:t>
            </a:r>
            <a:r>
              <a:rPr lang="de-DE" sz="3300" dirty="0">
                <a:solidFill>
                  <a:srgbClr val="C00000"/>
                </a:solidFill>
              </a:rPr>
              <a:t> play a </a:t>
            </a:r>
            <a:r>
              <a:rPr lang="de-DE" sz="3300" dirty="0" err="1">
                <a:solidFill>
                  <a:srgbClr val="C00000"/>
                </a:solidFill>
              </a:rPr>
              <a:t>crucial</a:t>
            </a:r>
            <a:r>
              <a:rPr lang="de-DE" sz="3300" dirty="0">
                <a:solidFill>
                  <a:srgbClr val="C00000"/>
                </a:solidFill>
              </a:rPr>
              <a:t> </a:t>
            </a:r>
            <a:r>
              <a:rPr lang="de-DE" sz="3300" dirty="0" err="1">
                <a:solidFill>
                  <a:srgbClr val="C00000"/>
                </a:solidFill>
              </a:rPr>
              <a:t>role</a:t>
            </a:r>
            <a:r>
              <a:rPr lang="de-DE" sz="3300" dirty="0">
                <a:solidFill>
                  <a:srgbClr val="C00000"/>
                </a:solidFill>
              </a:rPr>
              <a:t> – so </a:t>
            </a:r>
            <a:r>
              <a:rPr lang="de-DE" sz="3300" dirty="0" err="1">
                <a:solidFill>
                  <a:srgbClr val="C00000"/>
                </a:solidFill>
              </a:rPr>
              <a:t>far</a:t>
            </a:r>
            <a:r>
              <a:rPr lang="de-DE" sz="3300" dirty="0">
                <a:solidFill>
                  <a:srgbClr val="C00000"/>
                </a:solidFill>
              </a:rPr>
              <a:t> </a:t>
            </a:r>
            <a:r>
              <a:rPr lang="de-DE" sz="3300" dirty="0" err="1">
                <a:solidFill>
                  <a:srgbClr val="C00000"/>
                </a:solidFill>
              </a:rPr>
              <a:t>almost</a:t>
            </a:r>
            <a:r>
              <a:rPr lang="de-DE" sz="3300" dirty="0">
                <a:solidFill>
                  <a:srgbClr val="C00000"/>
                </a:solidFill>
              </a:rPr>
              <a:t> </a:t>
            </a:r>
            <a:r>
              <a:rPr lang="de-DE" sz="3300" dirty="0" err="1">
                <a:solidFill>
                  <a:srgbClr val="C00000"/>
                </a:solidFill>
              </a:rPr>
              <a:t>ignored</a:t>
            </a:r>
            <a:r>
              <a:rPr lang="de-DE" sz="3300" dirty="0">
                <a:solidFill>
                  <a:srgbClr val="C00000"/>
                </a:solidFill>
              </a:rPr>
              <a:t> – in </a:t>
            </a:r>
            <a:r>
              <a:rPr lang="de-DE" sz="3300" dirty="0" err="1">
                <a:solidFill>
                  <a:srgbClr val="C00000"/>
                </a:solidFill>
              </a:rPr>
              <a:t>the</a:t>
            </a:r>
            <a:r>
              <a:rPr lang="de-DE" sz="3300" dirty="0">
                <a:solidFill>
                  <a:srgbClr val="C00000"/>
                </a:solidFill>
              </a:rPr>
              <a:t> </a:t>
            </a:r>
            <a:r>
              <a:rPr lang="de-DE" sz="3300" dirty="0" err="1">
                <a:solidFill>
                  <a:srgbClr val="C00000"/>
                </a:solidFill>
              </a:rPr>
              <a:t>tools</a:t>
            </a:r>
            <a:r>
              <a:rPr lang="de-DE" sz="33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3CEF77-091B-4CB8-BE20-3AC352D4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9394F-6589-4716-8408-F9025492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9AF00-5A04-4FD9-86EB-A58D13F7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E7AAC-C52C-4F66-8DAA-82873C6E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MT – Try out post-</a:t>
            </a:r>
            <a:r>
              <a:rPr lang="de-DE" dirty="0" err="1"/>
              <a:t>editing</a:t>
            </a:r>
            <a:br>
              <a:rPr lang="de-DE" dirty="0"/>
            </a:b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MT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823825-C452-4359-AFCA-4C2F8027A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 err="1"/>
              <a:t>gsauberer@termnet.eu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31E19B-2384-47CB-A167-59AD8461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9C1934-45B0-4EB8-BF74-BADFB574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E8F80-1A61-46E2-96F7-F11C53A0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Grafik 6" descr="Ein Bild, das Person, Kleidung enthält.&#10;&#10;Automatisch generierte Beschreibung">
            <a:extLst>
              <a:ext uri="{FF2B5EF4-FFF2-40B4-BE49-F238E27FC236}">
                <a16:creationId xmlns:a16="http://schemas.microsoft.com/office/drawing/2014/main" id="{DC5168A9-47DF-47BD-8189-5DFBFD733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26" y="4417312"/>
            <a:ext cx="2619375" cy="1743075"/>
          </a:xfrm>
          <a:prstGeom prst="rect">
            <a:avLst/>
          </a:prstGeo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4E6B5FD-52BA-47C5-84A6-F2D97E01E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39" y="4417312"/>
            <a:ext cx="1763712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7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6589" y="1773239"/>
            <a:ext cx="8497887" cy="46243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endParaRPr lang="de-A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de-A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de-A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de-A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de-AT" sz="2600" b="1" dirty="0">
                <a:solidFill>
                  <a:srgbClr val="B61A25"/>
                </a:solidFill>
              </a:rPr>
              <a:t>Gabriele Sauberer</a:t>
            </a:r>
          </a:p>
          <a:p>
            <a:pPr marL="0" indent="0">
              <a:buNone/>
              <a:defRPr/>
            </a:pPr>
            <a:r>
              <a:rPr lang="de-AT" sz="1800" dirty="0" err="1"/>
              <a:t>Director</a:t>
            </a:r>
            <a:r>
              <a:rPr lang="de-AT" sz="1800" dirty="0"/>
              <a:t>, </a:t>
            </a:r>
            <a:r>
              <a:rPr lang="de-AT" sz="1800" dirty="0" err="1"/>
              <a:t>TermNet</a:t>
            </a:r>
            <a:r>
              <a:rPr lang="de-AT" sz="1800" dirty="0"/>
              <a:t> – International </a:t>
            </a:r>
            <a:br>
              <a:rPr lang="de-AT" sz="1800" dirty="0"/>
            </a:br>
            <a:r>
              <a:rPr lang="de-AT" sz="1800" dirty="0"/>
              <a:t>               Network </a:t>
            </a:r>
            <a:r>
              <a:rPr lang="de-AT" sz="1800" dirty="0" err="1"/>
              <a:t>for</a:t>
            </a:r>
            <a:r>
              <a:rPr lang="de-AT" sz="1800" dirty="0"/>
              <a:t> </a:t>
            </a:r>
            <a:r>
              <a:rPr lang="de-AT" sz="1800" dirty="0" err="1"/>
              <a:t>Terminology</a:t>
            </a:r>
            <a:br>
              <a:rPr lang="de-DE" sz="2400" dirty="0"/>
            </a:br>
            <a:r>
              <a:rPr lang="de-DE" sz="1800" dirty="0" err="1"/>
              <a:t>Director</a:t>
            </a:r>
            <a:r>
              <a:rPr lang="de-DE" sz="1800" dirty="0"/>
              <a:t>, </a:t>
            </a:r>
            <a:r>
              <a:rPr lang="de-DE" sz="1800" dirty="0" err="1"/>
              <a:t>TermNet</a:t>
            </a:r>
            <a:r>
              <a:rPr lang="de-DE" sz="1800" dirty="0"/>
              <a:t> Business GmbH</a:t>
            </a:r>
          </a:p>
          <a:p>
            <a:pPr marL="0" indent="0">
              <a:buNone/>
              <a:defRPr/>
            </a:pPr>
            <a:r>
              <a:rPr lang="de-DE" sz="1800" dirty="0" err="1"/>
              <a:t>Vice</a:t>
            </a:r>
            <a:r>
              <a:rPr lang="de-DE" sz="1800" dirty="0"/>
              <a:t> </a:t>
            </a:r>
            <a:r>
              <a:rPr lang="de-DE" sz="1800" dirty="0" err="1"/>
              <a:t>President</a:t>
            </a:r>
            <a:r>
              <a:rPr lang="de-DE" sz="1800" dirty="0"/>
              <a:t> </a:t>
            </a:r>
            <a:r>
              <a:rPr lang="de-DE" sz="1800" dirty="0" err="1"/>
              <a:t>Processes</a:t>
            </a:r>
            <a:r>
              <a:rPr lang="de-DE" sz="1800" dirty="0"/>
              <a:t>, ECQA</a:t>
            </a:r>
          </a:p>
          <a:p>
            <a:pPr marL="0" indent="0">
              <a:buNone/>
              <a:defRPr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075" name="AutoShape 4" descr="data:image/jpeg;base64,/9j/4AAQSkZJRgABAQAAAQABAAD/2wCEAAkGBhQSERUUEhQUFBUVFhoYFhYYFxQWHBwXFRkYFhYXGBUXHSYeGBkjHBUUHy8gJCcpLCwsFR4xNTAqNSYrLCkBCQoKDgwOGg8PFCklHCQsKSksKSwpKSkpKSwsLCkpKSkpKSkpKSwpKSwpLCkpKSkpLCwpLCkpLDUpLCwsLCkpKf/AABEIAJQAcAMBIgACEQEDEQH/xAAcAAABBAMBAAAAAAAAAAAAAAAHAAQFBgECAwj/xAA5EAACAAQDBQcDAgUEAwAAAAABAgADESEEEjEFBkFRwRMiNGFxcoEHMpGhsSMkM0LwFCVi4VKC0f/EABoBAAMBAQEBAAAAAAAAAAAAAAMEBQECAAb/xAAmEQACAgICAQQBBQAAAAAAAAAAAQIRAwQSMSEyQVFxYQUTIjNC/9oADAMBAAIRAxEAPwAs73eCnezqIE0Fne7wU72dRAnjwKfYoxGYxGHBmMxiMx48KMGMxiNMFGIzGI0wwY1MbkRqRG0YawXNz/BSPZ1MCKC9uh4KR7OpjGFx9i3u8HO9nUQJ4LO9vg53s6iBNGGz7FGI2pDDbW1Fw8ouddAOZ4RhylboztHa0uQKub8BxPxEG+8c2Ye5lReBqCfmsVTE40zXLzDUnTpSJDCdnlq7U8rsT+IBKT9h2GKMeyyJtPLQs8x7d7QAeYtaO03bqhM8tsw4g6g8q8Yo2PxRLUVmp/nCsSGDwgMhixYHWtbftHPle4TjF+xcNk7dSfb7XGqn9xziTpAmGMeU4YG4NQRBK2JtMT5KuNdCPOGcbvsSzY1Hyh9GGjakIrB6FLORgu7oeCkezqYEhWC3uj4KT7OpjiSoPifkzvb4Od7OogTQWd7fBzvZ1ECeMSs9kdMUD3fvaBaesvgor8mCExoIDm08QZmImM3Fj+AY5kjrD3Ztiary9b/vHCVjCDStjr6Q5l4cOVA1P6RJYndQrSp1IH5vAOUV4Y9wlJWhidpplVQlQDWp1PlaMjGOy62PDhEjgtkIFrqQ/wC0aS8MpLLSyk1jhzXsdxxv3IQvYj8Rbfp1je+8onUZh8axV8Rg2AZuANI6bs47ssVLatBmofQ2hjH3YtmX8aDCFhFY7KBCZYqLH4Iby+RswgsbpeDk+zqYFhWCpup4OT7ephfPGkN60+UmY3t8HO9nUQKAIK+9ng53s6iBYBA8asJndNHOYtj6QJttYDsZ7g3DXB9bwW2EVTebBLOmS8PLo018xA8wP+o5yqo2da7bnSKtuwoE0E6Re9rbNC5ZnDWt6XH7jrEVI3LOHmoQWIcaZilCBcM+gFbCLZutPcEqU7taUYlhQce8BEjI7fJF/F4XBryVjAbFJeqFCpJJJYWB1qOOkdMVsBe0bsVmTq0sq0FRzYm4i/bdwwoqSlUFrk5Rp8RCbS3basoymmWH8SjFSTzqDSkcQdvywk1S8IqEjZYGZJikG+YEUuf+oqeF2K3+pKAGiEn4F4LOI2WRKrMbM4Hz+Yr6yArhhXMzUoOIpevpBYZXG6BzwKVWWLZk4NLWhrlFD6gQ9AtA22XtgycXNIaqmZQrWxHl/wAhwgkYWcsxFZTVSKgx9LqZFkj+T4/fx/szfwassE/dXwkn29TA1KwS92PCSvb1Me3Y1FGfp0+U39Gu9fg53t6iBZBT3r8HO9vUQLAIUwq0xzZdSRynPQQMpe3ym01nsbJMA/8AUWP6GCPtOZllt6QGsdUzCTxJ/eOM6/yF1H55HpHBAPWtCDcejXjvNkKoNrwO/pfvSzymkvcyQMlBcpfXnQ9It+DxbTGZpndNaKpIqAIgTjwfE+nxvmuQ6xblCrNpShhxImK4sRHHasudMSzS1XieNOVNIg8RPlyRZizE07lSSTYC0ZQReUP9vygEgbbY3oGGmFChJykggixIIGo50i/4/Ct2al2NTwgPb7TAcRbgo6wbXSlKmLbUnGFpkQmMNQa3zZq+Zgp7kbUDIU+QPXWkCMGLVuviqGgNDY624xawZHjmmfPbeFZ8TT7C3xgk7s+Fle3qYEmA2jbv2oaV5Ec//sFvdk/ysr29TD27JSgmvklfpsHDLJP4Nd6/Bzvb1EC5RBR3r8HO9vUQMFgGt0xvc9SGW0ZWYBf/AC6CA9trDFJ7ryY0/eDViBavK8CPe7ErMxLsgt5c4zZS7OtNu2vY4bA262FnpNXhZhzU6iDngZ8rGSQ65WBowNAaMOPkY87RaNxt6JmFnqob+G7AOp0vavkYkZ8PJcl2XdbO4Pi+g1SFt3pKFhoQi0NqXqekcFwLGYrOACNKcPQaD4h/hdpyyKkgHkbRD7Z3hA7srvMeI0HzCN+CtyXwNt5dp1YoDoKD1Op/EB/eZa4lh8QSpWBYks12OsU3eTZZDsw5inqbQbBJRkJ548olQIvEjs3E0NrEw3xMnvUAvx9YUpSgqNa0+eUUL8E1KmXfZW0Z6gs4Blg1YE6BuNI9C7lGuBkez9KmkeXMJt1uzyAFiRkqfP7esenPp8rDZuFDfd2Qr61NoO5XFKxWMOM22h5vV4Od7eogXiChvX4Od7eogWAw1q9MQ3XUl9EdvLiikghfumESweWaxPwKwPNpbNdZMzs1IRGGckd8k8/IdYve9bDsgKjPWqDiSt7RVtp7ZcqVmKEJAIzXWnOi2PLjWB7EkpUG04ScbRTpMnOaC1BUmsTO7uxu0mha1ZQWNCCKimW4hlKk1NV1atO7Xva2A+31i3bkSK4mZb7Ey6U4xOyyqLZXwwuVF52LicyLx5g8xqIkZ2HrwH4iIn4fsWEwWRzR/wDix0f0OhiS7aYPMekSWV49UOUwoAqYoO97KX4hU+4iv3sDl0vYVb8Rctq48gKiXmPZR+7Hko5xSN8ZMtQZRznsArsw1d5ho9fgj0g2vG5C+xKolSnYIKWDNMOneUA5mN1U1PetrDOZg2YGYDmGrECl+NuXxxiYbD0ByyynZkZKzBS9c1SbAnu214RhZUtahsp+00ksGOc/aATpwrStDTWKZMIZcMaG/IqKE1HO2keqPpa5OyMISST2Vyb/ANzcYA8vZ8lUGZ+zmorOJbTGdmJFwVsKZhwNTS4g+fTVydl4UkUJl3FKUOZqih5aRsWcyof72n+Tne3qIFQMFTe7wc72dRAoWKGt0yRvepFL27tku72ICMaVByHIQtHNRUVJJGluMQE9swLzSXD93tM1gy8MosVsadIkNpPSbNDsP6hIUmlgQKAaVIrrf8Qzmdms0ZTa/dsVYNTuKAL3Yin6wjN3J2VMVKCo54XGykNGlhe4xV73zCgYDn/gi7/TdRWaCascrVIpUEcPKsUvsSQz0SSVYBWfNoBQoqmptxsR6Q53fxLyZiTFF7DuizLo1aUoONTC+aPKDSGsE+M02GLGZezbOKrSh9DwjfdHY8yfKK0IC2SYXRx5B1oG5C0RG1MTmkAqag0NfKJrcPaeTMtQC1tbeVucTMTXKpD+zKUVcGMUwP8AphNefeaK9o3ABbgJySmkDDaeImTSZoYMk1g61HdBuroVJ7xpQ/EEv6o4xqEXy0AmsAxNASQABTXStRaBJIKhXy5gycCMwyn7mVWBC8La21h7XilbQpnnySMY2S57MU/p5gNFNNVOUVy34Q6BCoUltnVcrgHMAFHdmrnsbs17W1jgrsJjMyrMcrRbA63yspsGKmtBe5jZ9pqGlIq5ZasZn2HOwIJJpmpksLV4aQ0KElMxQlgzHVFKZD3f4mcsTQduGzIvdAtxrakegfpziO02ZhXJqWl1JpS9TW0eZ7qEWWgLuQ6UymZ2hAuwNQEINQOcelvpth+z2XhVzB6S7kaVzNX8Go+I6iZIfb3eDnezqIFCwV97z/JTvZ1ECUTIo6tUyPv3yX0DvbTBcTNUtkzOa0saG5o18oNb61tHBZNynelqEGozIv8Admsa1rSluJh/vUoTFOzAEMFalKmoFBbSlRx0iJw+LPeZhRSVFCza6Akm3ne1oQyKpMqYXcEztjZjZ5azGAOUUJBetbFqG4aoFNLRzkpNearZ2Y56BhQqCb0pxtWwhwZhoWz9oSafepyljYKSLDW9r6QpzLLmUDZVb7ly94Bh91b/AJ8zAwwQN0ZomYZkZg+V2Wo5aj8RK4bZjI1mFP8AOECfCbdn4RqSZgodRZwaWFQQKWpEg/1JxhFAZQ8wg6xPyarcrTKMc8HBKSL3vXvMcPYZXYqS7EFqW7o7NefnQQOMRtGYHZ1LNmBJAUDLLI1Kr3RSppWOuJx86YO0efMqQGZgStP7SCi2oBcGIxFY0u5qx/iC5KihAKmndpUw3ixqCE8uRzf4HboezGRa5e+GYlXX7SrtSxAvaENpTlcqX+2tGl5WFCCQF8ia1rzjVp7zmYFlQOoVRV1qq1IsKBs17nmaRpLxq5yWHZ5gBnysAlgoYD+43YV+YKBHmCorKUmB3loARRCCGNJg1FlFqluFqR6O+mb12VhDb+l/aAB9zWAHLSPNmExTpQLR1LUPZUQ1HdUX7rVAzEEWrU8I9I/TAf7VhLUpL0qDozcRY+sdI5ZIb4+Cn+zqID4MZhQ9r9Evd9S+inb+DvyiLEqQSPcB1MQakqrEE0B04HKctx6EwoULZvWx3W/qQ9wsoFmRhmUIaKa0GQBgKDUVPGsMwwNwqqVQMKCmrUKkaFaWoeUKFABg02xKAcU1NSTxNb/ppDKWtTTnaFCjAseiWm4RRIL6lKAC1NRelL1r6Q6WRWb2mZgQRQA0FlFLDTWFCjQfuRxNK1uHVrEsQMpJGW/A86xtIc5WJNfuYqQpXMuhykU4woUaYPcPQSWIUDIqPS9C5XVlJoaEVppzrHo76Yj/AGnB+ckH5JJP6mFCjYmM/9k="/>
          <p:cNvSpPr>
            <a:spLocks noChangeAspect="1" noChangeArrowheads="1"/>
          </p:cNvSpPr>
          <p:nvPr/>
        </p:nvSpPr>
        <p:spPr bwMode="auto">
          <a:xfrm>
            <a:off x="1587500" y="-681038"/>
            <a:ext cx="1066800" cy="140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255828" y="1484314"/>
            <a:ext cx="9132773" cy="48250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1626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1626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16262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716262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de-AT" sz="2600" b="1" kern="0" dirty="0">
                <a:solidFill>
                  <a:srgbClr val="B61A25"/>
                </a:solidFill>
                <a:latin typeface="Arial" pitchFamily="34" charset="0"/>
                <a:ea typeface="+mn-ea"/>
                <a:cs typeface="Arial" pitchFamily="34" charset="0"/>
              </a:rPr>
              <a:t>Gabriele </a:t>
            </a:r>
            <a:r>
              <a:rPr lang="de-AT" sz="2600" b="1" kern="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Sauberer</a:t>
            </a:r>
          </a:p>
          <a:p>
            <a:pPr>
              <a:defRPr/>
            </a:pPr>
            <a:r>
              <a:rPr lang="de-AT" sz="1800" b="1" kern="0" dirty="0" err="1">
                <a:solidFill>
                  <a:srgbClr val="002060"/>
                </a:solidFill>
              </a:rPr>
              <a:t>Director</a:t>
            </a:r>
            <a:r>
              <a:rPr lang="de-AT" sz="1800" b="1" kern="0" dirty="0">
                <a:solidFill>
                  <a:srgbClr val="002060"/>
                </a:solidFill>
              </a:rPr>
              <a:t>, International Network </a:t>
            </a:r>
            <a:r>
              <a:rPr lang="de-AT" sz="1800" b="1" kern="0" dirty="0" err="1">
                <a:solidFill>
                  <a:srgbClr val="002060"/>
                </a:solidFill>
              </a:rPr>
              <a:t>for</a:t>
            </a:r>
            <a:r>
              <a:rPr lang="de-AT" sz="1800" b="1" kern="0" dirty="0">
                <a:solidFill>
                  <a:srgbClr val="002060"/>
                </a:solidFill>
              </a:rPr>
              <a:t> </a:t>
            </a:r>
            <a:r>
              <a:rPr lang="de-AT" sz="1800" b="1" kern="0" dirty="0" err="1">
                <a:solidFill>
                  <a:srgbClr val="002060"/>
                </a:solidFill>
              </a:rPr>
              <a:t>Terminology</a:t>
            </a:r>
            <a:endParaRPr lang="de-AT" sz="1800" b="1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sz="1800" b="1" kern="0" dirty="0">
                <a:solidFill>
                  <a:srgbClr val="002060"/>
                </a:solidFill>
              </a:rPr>
              <a:t>Managing Partner, </a:t>
            </a:r>
            <a:r>
              <a:rPr lang="de-DE" sz="1800" b="1" kern="0" dirty="0" err="1">
                <a:solidFill>
                  <a:srgbClr val="002060"/>
                </a:solidFill>
              </a:rPr>
              <a:t>TermNet</a:t>
            </a:r>
            <a:r>
              <a:rPr lang="de-DE" sz="1800" b="1" kern="0" dirty="0">
                <a:solidFill>
                  <a:srgbClr val="002060"/>
                </a:solidFill>
              </a:rPr>
              <a:t> Business GmbH &amp; </a:t>
            </a:r>
            <a:br>
              <a:rPr lang="de-DE" sz="1800" b="1" kern="0" dirty="0">
                <a:solidFill>
                  <a:srgbClr val="002060"/>
                </a:solidFill>
              </a:rPr>
            </a:br>
            <a:r>
              <a:rPr lang="de-DE" sz="1800" b="1" kern="0" dirty="0" err="1">
                <a:solidFill>
                  <a:srgbClr val="002060"/>
                </a:solidFill>
              </a:rPr>
              <a:t>TermNet</a:t>
            </a:r>
            <a:r>
              <a:rPr lang="de-DE" sz="1800" b="1" kern="0" dirty="0">
                <a:solidFill>
                  <a:srgbClr val="002060"/>
                </a:solidFill>
              </a:rPr>
              <a:t> </a:t>
            </a:r>
            <a:r>
              <a:rPr lang="de-DE" sz="1800" b="1" kern="0" dirty="0" err="1">
                <a:solidFill>
                  <a:srgbClr val="002060"/>
                </a:solidFill>
              </a:rPr>
              <a:t>Americas</a:t>
            </a:r>
            <a:r>
              <a:rPr lang="de-DE" sz="1800" b="1" kern="0" dirty="0">
                <a:solidFill>
                  <a:srgbClr val="002060"/>
                </a:solidFill>
              </a:rPr>
              <a:t> Inc.</a:t>
            </a:r>
          </a:p>
          <a:p>
            <a:pPr>
              <a:defRPr/>
            </a:pPr>
            <a:r>
              <a:rPr lang="de-DE" sz="1800" b="1" kern="0" dirty="0" err="1">
                <a:solidFill>
                  <a:srgbClr val="002060"/>
                </a:solidFill>
              </a:rPr>
              <a:t>Vice</a:t>
            </a:r>
            <a:r>
              <a:rPr lang="de-DE" sz="1800" b="1" kern="0" dirty="0">
                <a:solidFill>
                  <a:srgbClr val="002060"/>
                </a:solidFill>
              </a:rPr>
              <a:t> </a:t>
            </a:r>
            <a:r>
              <a:rPr lang="de-DE" sz="1800" b="1" kern="0" dirty="0" err="1">
                <a:solidFill>
                  <a:srgbClr val="002060"/>
                </a:solidFill>
              </a:rPr>
              <a:t>President</a:t>
            </a:r>
            <a:r>
              <a:rPr lang="de-DE" sz="1800" b="1" kern="0" dirty="0">
                <a:solidFill>
                  <a:srgbClr val="002060"/>
                </a:solidFill>
              </a:rPr>
              <a:t>, ECQA</a:t>
            </a:r>
          </a:p>
          <a:p>
            <a:pPr>
              <a:defRPr/>
            </a:pPr>
            <a:r>
              <a:rPr lang="de-DE" sz="1800" b="1" kern="0" dirty="0">
                <a:solidFill>
                  <a:srgbClr val="C00000"/>
                </a:solidFill>
              </a:rPr>
              <a:t>YOUR CONTACT FOR TSS2020 and ECQA</a:t>
            </a:r>
          </a:p>
          <a:p>
            <a:pPr marL="0" indent="0">
              <a:buNone/>
              <a:defRPr/>
            </a:pPr>
            <a:endParaRPr lang="de-DE" sz="1800" b="1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GB" sz="500" b="1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GB" sz="1800" b="1" kern="0" dirty="0">
                <a:solidFill>
                  <a:srgbClr val="002060"/>
                </a:solidFill>
              </a:rPr>
              <a:t>Launched</a:t>
            </a:r>
            <a:br>
              <a:rPr lang="en-GB" sz="1800" b="1" kern="0" dirty="0">
                <a:solidFill>
                  <a:schemeClr val="tx1"/>
                </a:solidFill>
              </a:rPr>
            </a:br>
            <a:r>
              <a:rPr lang="en-GB" sz="1800" b="1" kern="0" dirty="0">
                <a:solidFill>
                  <a:srgbClr val="B61A25"/>
                </a:solidFill>
              </a:rPr>
              <a:t>ECQA Certified Terminology Manager </a:t>
            </a:r>
            <a:r>
              <a:rPr lang="en-GB" sz="1800" b="1" kern="0" dirty="0">
                <a:solidFill>
                  <a:srgbClr val="002060"/>
                </a:solidFill>
              </a:rPr>
              <a:t>and</a:t>
            </a:r>
            <a:r>
              <a:rPr lang="en-GB" sz="1800" b="1" kern="0" dirty="0">
                <a:solidFill>
                  <a:schemeClr val="tx1"/>
                </a:solidFill>
              </a:rPr>
              <a:t> </a:t>
            </a:r>
            <a:r>
              <a:rPr lang="en-GB" sz="1800" b="1" kern="0" dirty="0">
                <a:solidFill>
                  <a:srgbClr val="B61A25"/>
                </a:solidFill>
              </a:rPr>
              <a:t>LICS</a:t>
            </a:r>
            <a:r>
              <a:rPr lang="en-GB" sz="1800" b="1" kern="0" dirty="0"/>
              <a:t> </a:t>
            </a:r>
            <a:r>
              <a:rPr lang="en-GB" sz="1800" b="1" kern="0" dirty="0">
                <a:solidFill>
                  <a:srgbClr val="002060"/>
                </a:solidFill>
              </a:rPr>
              <a:t>(the </a:t>
            </a:r>
            <a:r>
              <a:rPr lang="en-GB" sz="1800" b="1" kern="0" dirty="0">
                <a:solidFill>
                  <a:srgbClr val="B61A25"/>
                </a:solidFill>
              </a:rPr>
              <a:t>Language Industry Certification Systems</a:t>
            </a:r>
            <a:r>
              <a:rPr lang="en-GB" sz="1800" b="1" kern="0" dirty="0">
                <a:solidFill>
                  <a:srgbClr val="002060"/>
                </a:solidFill>
              </a:rPr>
              <a:t>) together with Austrian Standards</a:t>
            </a:r>
            <a:br>
              <a:rPr lang="en-GB" sz="1800" b="1" kern="0" dirty="0"/>
            </a:br>
            <a:r>
              <a:rPr lang="en-GB" sz="500" b="1" kern="0" dirty="0"/>
              <a:t> </a:t>
            </a:r>
            <a:endParaRPr lang="en-GB" sz="1800" b="1" kern="0" dirty="0"/>
          </a:p>
          <a:p>
            <a:pPr marL="0" indent="0">
              <a:buNone/>
              <a:defRPr/>
            </a:pPr>
            <a:r>
              <a:rPr lang="en-GB" sz="1800" b="1" kern="0" dirty="0">
                <a:solidFill>
                  <a:srgbClr val="002060"/>
                </a:solidFill>
              </a:rPr>
              <a:t>Certified</a:t>
            </a:r>
            <a:r>
              <a:rPr lang="en-GB" sz="1800" b="1" kern="0" dirty="0"/>
              <a:t> </a:t>
            </a:r>
            <a:r>
              <a:rPr lang="en-GB" sz="1800" b="1" kern="0" dirty="0">
                <a:solidFill>
                  <a:srgbClr val="B61A25"/>
                </a:solidFill>
              </a:rPr>
              <a:t>quality auditor </a:t>
            </a:r>
            <a:r>
              <a:rPr lang="en-GB" sz="1800" b="1" kern="0" dirty="0">
                <a:solidFill>
                  <a:srgbClr val="002060"/>
                </a:solidFill>
              </a:rPr>
              <a:t>and expert in standardization committees for </a:t>
            </a:r>
            <a:r>
              <a:rPr lang="en-GB" sz="1800" b="1" kern="0" dirty="0">
                <a:solidFill>
                  <a:srgbClr val="B61A25"/>
                </a:solidFill>
              </a:rPr>
              <a:t>Terminology, Translation and Diversity Management</a:t>
            </a:r>
            <a:endParaRPr lang="de-DE" sz="1800" b="1" kern="0" dirty="0">
              <a:solidFill>
                <a:srgbClr val="B61A25"/>
              </a:solidFill>
            </a:endParaRPr>
          </a:p>
          <a:p>
            <a:pPr marL="0" indent="0">
              <a:buNone/>
              <a:defRPr/>
            </a:pPr>
            <a:endParaRPr lang="de-DE" sz="1800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de-DE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de-DE" kern="0" dirty="0">
              <a:solidFill>
                <a:srgbClr val="002060"/>
              </a:solidFill>
            </a:endParaRPr>
          </a:p>
        </p:txBody>
      </p:sp>
      <p:pic>
        <p:nvPicPr>
          <p:cNvPr id="3077" name="Picture 2" descr="C:\Users\Steffi Schulz\Desktop\gs-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97" y="1358730"/>
            <a:ext cx="20145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1337227" y="-98423"/>
            <a:ext cx="8424862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222D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222D80"/>
                </a:solidFill>
                <a:latin typeface="Helvetica" pitchFamily="1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s-ES" sz="2800" b="1" dirty="0">
                <a:solidFill>
                  <a:srgbClr val="B61A25"/>
                </a:solidFill>
                <a:latin typeface="Arial" charset="0"/>
                <a:ea typeface="+mn-ea"/>
                <a:cs typeface="+mn-cs"/>
              </a:rPr>
              <a:t>Who am I?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930EE0-B3DB-4A09-8A02-41FDAFCB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483BA2-8A2E-4EA2-89D8-333085A3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BFFBB0-CDE3-46F6-A70E-9DA13296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7660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01A1D-409F-4DC6-AFF4-DEF0824A2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3712542"/>
            <a:ext cx="9144000" cy="116425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Terminology and Machine Translation: </a:t>
            </a:r>
            <a:r>
              <a:rPr lang="en-US" sz="3300" dirty="0">
                <a:solidFill>
                  <a:srgbClr val="C00000"/>
                </a:solidFill>
              </a:rPr>
              <a:t>Post Editing of Machine Translation Output </a:t>
            </a:r>
            <a:endParaRPr lang="de-DE" sz="3300" dirty="0">
              <a:solidFill>
                <a:srgbClr val="C00000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A62E12-750D-4F35-B9AE-D4DED47E5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Gabriele</a:t>
            </a:r>
            <a:r>
              <a:rPr lang="de-DE" dirty="0"/>
              <a:t> Sauberer, ISO 18587 Lead Auditor</a:t>
            </a: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0077469-88FF-443C-B047-81A4E59A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92" y="1983586"/>
            <a:ext cx="1560514" cy="15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79729-18BA-4DD8-969E-1EBE93D0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Warm </a:t>
            </a:r>
            <a:r>
              <a:rPr lang="de-DE" dirty="0" err="1"/>
              <a:t>up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48697-6B4A-4D1D-BC80-5664EF794D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5 Min. Break out </a:t>
            </a:r>
            <a:r>
              <a:rPr lang="de-DE" dirty="0" err="1"/>
              <a:t>session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MT </a:t>
            </a:r>
            <a:r>
              <a:rPr lang="de-DE" dirty="0" err="1"/>
              <a:t>output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?</a:t>
            </a:r>
          </a:p>
          <a:p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do post-</a:t>
            </a:r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MT </a:t>
            </a:r>
            <a:r>
              <a:rPr lang="de-DE" dirty="0" err="1"/>
              <a:t>output</a:t>
            </a:r>
            <a:r>
              <a:rPr lang="de-DE" dirty="0"/>
              <a:t>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E558CE-EC58-4FF9-9CEF-82DCA364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106CC5-4970-442F-9F95-7A666700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04DF8-C0FC-452D-A0D8-4B29BB9A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78836-7747-484C-914C-82819E51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We</a:t>
            </a:r>
            <a:r>
              <a:rPr lang="de-DE" dirty="0">
                <a:solidFill>
                  <a:srgbClr val="002060"/>
                </a:solidFill>
              </a:rPr>
              <a:t> will </a:t>
            </a:r>
            <a:r>
              <a:rPr lang="de-DE" dirty="0" err="1">
                <a:solidFill>
                  <a:srgbClr val="002060"/>
                </a:solidFill>
              </a:rPr>
              <a:t>work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Certification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Scheme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44495EB-B5F5-4B4E-A6F5-0DBB909C9A9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37637" y="1242746"/>
            <a:ext cx="5667921" cy="493712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EFE33-CFC3-453A-B3C6-C62194D2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25BDDB-27A2-4217-A061-4AA65B6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05E588-2C63-4683-BB3B-82A1837C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44EE67-55C3-4ECD-B1AF-7931EEE8811A}"/>
              </a:ext>
            </a:extLst>
          </p:cNvPr>
          <p:cNvSpPr txBox="1"/>
          <p:nvPr/>
        </p:nvSpPr>
        <p:spPr>
          <a:xfrm>
            <a:off x="1830109" y="3059032"/>
            <a:ext cx="2577065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800" dirty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320963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A28295-53B3-4839-A604-638F5AEB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D2AE0D-BE3A-4354-B227-0F9137FA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D07F83-61CE-4ABF-9DF4-45E2FB38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Grafik 5" descr="Ein Bild, das Vogel enthält.&#10;&#10;Automatisch generierte Beschreibung">
            <a:extLst>
              <a:ext uri="{FF2B5EF4-FFF2-40B4-BE49-F238E27FC236}">
                <a16:creationId xmlns:a16="http://schemas.microsoft.com/office/drawing/2014/main" id="{4DBAA93B-B2E3-460E-AE21-D0CF687C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" y="1888435"/>
            <a:ext cx="11323228" cy="21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280563-DE3B-464F-B246-CBF55481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654D8E-F3D2-4415-BEF4-4912D140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48EBC4-18D4-4296-BBD0-240A3425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Grafik 5" descr="Ein Bild, das Vogel, Baum, Blume enthält.&#10;&#10;Automatisch generierte Beschreibung">
            <a:extLst>
              <a:ext uri="{FF2B5EF4-FFF2-40B4-BE49-F238E27FC236}">
                <a16:creationId xmlns:a16="http://schemas.microsoft.com/office/drawing/2014/main" id="{F6F08E14-5651-4C7D-A7D8-C7A2715A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" y="1133061"/>
            <a:ext cx="11862606" cy="43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3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7DBC37-2969-44BB-84EF-ADA4A8F6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6294D-9600-4840-9BC6-D442E907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D72AA2-C691-48F1-9E57-25A1EECA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Grafik 5" descr="Ein Bild, das Screenshot, Vogel enthält.&#10;&#10;Automatisch generierte Beschreibung">
            <a:extLst>
              <a:ext uri="{FF2B5EF4-FFF2-40B4-BE49-F238E27FC236}">
                <a16:creationId xmlns:a16="http://schemas.microsoft.com/office/drawing/2014/main" id="{B0E37C85-1E48-45DE-87E6-5C9081960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5" y="1634987"/>
            <a:ext cx="11856781" cy="38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078E0-379C-49BF-A2F7-10C2ECEF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Auditing ISO 18587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ISO17100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D312C-2B69-4201-94C8-DDFEA7F2F1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Post-editors </a:t>
            </a:r>
            <a:r>
              <a:rPr lang="de-DE" dirty="0" err="1"/>
              <a:t>of</a:t>
            </a:r>
            <a:r>
              <a:rPr lang="de-DE" dirty="0"/>
              <a:t> MT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skills</a:t>
            </a:r>
            <a:r>
              <a:rPr lang="de-DE" dirty="0"/>
              <a:t> and </a:t>
            </a:r>
            <a:r>
              <a:rPr lang="de-DE" dirty="0" err="1"/>
              <a:t>competences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translators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3CEF77-091B-4CB8-BE20-3AC352D4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9394F-6589-4716-8408-F9025492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9AF00-5A04-4FD9-86EB-A58D13F7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2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2B26F3-A0ED-48C8-BA8A-E71F11F3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1-4 July 2020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29DB29-8043-4D86-88A5-B5A433A1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7958BB-DF36-44F0-8DC5-22F2C582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B3EE90A-D43F-458F-97BD-92CE629B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5" y="1945263"/>
            <a:ext cx="11672879" cy="29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8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TSS-Template Design</Template>
  <TotalTime>0</TotalTime>
  <Words>397</Words>
  <Application>Microsoft Office PowerPoint</Application>
  <PresentationFormat>Breitbild</PresentationFormat>
  <Paragraphs>96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Gill Sans MT</vt:lpstr>
      <vt:lpstr>Wingdings</vt:lpstr>
      <vt:lpstr>Wingdings 3</vt:lpstr>
      <vt:lpstr>Okeanos</vt:lpstr>
      <vt:lpstr>TSS 2020</vt:lpstr>
      <vt:lpstr>Terminology and Machine Translation: Post Editing of Machine Translation Output </vt:lpstr>
      <vt:lpstr>Warm up</vt:lpstr>
      <vt:lpstr>We will work with this Certification Scheme</vt:lpstr>
      <vt:lpstr>PowerPoint-Präsentation</vt:lpstr>
      <vt:lpstr>PowerPoint-Präsentation</vt:lpstr>
      <vt:lpstr>PowerPoint-Präsentation</vt:lpstr>
      <vt:lpstr>Auditing ISO 18587 together with ISO17100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Auditing ISO 18587 together with ISO17100</vt:lpstr>
      <vt:lpstr>Experience as an Auditor of ISO 18587 </vt:lpstr>
      <vt:lpstr>Open your mind for MT – Try out post-editing Improve the quality of MT through terminology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TSS 2020</dc:title>
  <dc:creator>Gabriele Sauberer</dc:creator>
  <cp:lastModifiedBy>Gabriele Sauberer</cp:lastModifiedBy>
  <cp:revision>46</cp:revision>
  <dcterms:created xsi:type="dcterms:W3CDTF">2020-06-08T13:31:18Z</dcterms:created>
  <dcterms:modified xsi:type="dcterms:W3CDTF">2020-07-02T04:13:40Z</dcterms:modified>
</cp:coreProperties>
</file>